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handoutMasterIdLst>
    <p:handoutMasterId r:id="rId81"/>
  </p:handoutMasterIdLst>
  <p:sldIdLst>
    <p:sldId id="873" r:id="rId2"/>
    <p:sldId id="875" r:id="rId3"/>
    <p:sldId id="877" r:id="rId4"/>
    <p:sldId id="989" r:id="rId5"/>
    <p:sldId id="878" r:id="rId6"/>
    <p:sldId id="879" r:id="rId7"/>
    <p:sldId id="880" r:id="rId8"/>
    <p:sldId id="881" r:id="rId9"/>
    <p:sldId id="882" r:id="rId10"/>
    <p:sldId id="883" r:id="rId11"/>
    <p:sldId id="937" r:id="rId12"/>
    <p:sldId id="884" r:id="rId13"/>
    <p:sldId id="990" r:id="rId14"/>
    <p:sldId id="1007" r:id="rId15"/>
    <p:sldId id="991" r:id="rId16"/>
    <p:sldId id="992" r:id="rId17"/>
    <p:sldId id="885" r:id="rId18"/>
    <p:sldId id="938" r:id="rId19"/>
    <p:sldId id="886" r:id="rId20"/>
    <p:sldId id="887" r:id="rId21"/>
    <p:sldId id="888" r:id="rId22"/>
    <p:sldId id="889" r:id="rId23"/>
    <p:sldId id="890" r:id="rId24"/>
    <p:sldId id="891" r:id="rId25"/>
    <p:sldId id="892" r:id="rId26"/>
    <p:sldId id="993" r:id="rId27"/>
    <p:sldId id="994" r:id="rId28"/>
    <p:sldId id="995" r:id="rId29"/>
    <p:sldId id="893" r:id="rId30"/>
    <p:sldId id="996" r:id="rId31"/>
    <p:sldId id="918" r:id="rId32"/>
    <p:sldId id="997" r:id="rId33"/>
    <p:sldId id="998" r:id="rId34"/>
    <p:sldId id="894" r:id="rId35"/>
    <p:sldId id="895" r:id="rId36"/>
    <p:sldId id="896" r:id="rId37"/>
    <p:sldId id="897" r:id="rId38"/>
    <p:sldId id="898" r:id="rId39"/>
    <p:sldId id="899" r:id="rId40"/>
    <p:sldId id="900" r:id="rId41"/>
    <p:sldId id="901" r:id="rId42"/>
    <p:sldId id="902" r:id="rId43"/>
    <p:sldId id="903" r:id="rId44"/>
    <p:sldId id="1000" r:id="rId45"/>
    <p:sldId id="999" r:id="rId46"/>
    <p:sldId id="905" r:id="rId47"/>
    <p:sldId id="1002" r:id="rId48"/>
    <p:sldId id="1001" r:id="rId49"/>
    <p:sldId id="906" r:id="rId50"/>
    <p:sldId id="907" r:id="rId51"/>
    <p:sldId id="908" r:id="rId52"/>
    <p:sldId id="909" r:id="rId53"/>
    <p:sldId id="910" r:id="rId54"/>
    <p:sldId id="911" r:id="rId55"/>
    <p:sldId id="912" r:id="rId56"/>
    <p:sldId id="913" r:id="rId57"/>
    <p:sldId id="914" r:id="rId58"/>
    <p:sldId id="915" r:id="rId59"/>
    <p:sldId id="916" r:id="rId60"/>
    <p:sldId id="917" r:id="rId61"/>
    <p:sldId id="920" r:id="rId62"/>
    <p:sldId id="921" r:id="rId63"/>
    <p:sldId id="1005" r:id="rId64"/>
    <p:sldId id="922" r:id="rId65"/>
    <p:sldId id="923" r:id="rId66"/>
    <p:sldId id="924" r:id="rId67"/>
    <p:sldId id="925" r:id="rId68"/>
    <p:sldId id="929" r:id="rId69"/>
    <p:sldId id="1003" r:id="rId70"/>
    <p:sldId id="1004" r:id="rId71"/>
    <p:sldId id="930" r:id="rId72"/>
    <p:sldId id="931" r:id="rId73"/>
    <p:sldId id="1006" r:id="rId74"/>
    <p:sldId id="932" r:id="rId75"/>
    <p:sldId id="933" r:id="rId76"/>
    <p:sldId id="934" r:id="rId77"/>
    <p:sldId id="935" r:id="rId78"/>
    <p:sldId id="936" r:id="rId79"/>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41" autoAdjust="0"/>
    <p:restoredTop sz="88833" autoAdjust="0"/>
  </p:normalViewPr>
  <p:slideViewPr>
    <p:cSldViewPr snapToGrid="0">
      <p:cViewPr varScale="1">
        <p:scale>
          <a:sx n="72" d="100"/>
          <a:sy n="72" d="100"/>
        </p:scale>
        <p:origin x="283" y="58"/>
      </p:cViewPr>
      <p:guideLst>
        <p:guide orient="horz" pos="2160"/>
        <p:guide pos="2880"/>
      </p:guideLst>
    </p:cSldViewPr>
  </p:slideViewPr>
  <p:notesTextViewPr>
    <p:cViewPr>
      <p:scale>
        <a:sx n="1" d="1"/>
        <a:sy n="1" d="1"/>
      </p:scale>
      <p:origin x="0" y="0"/>
    </p:cViewPr>
  </p:notesTextViewPr>
  <p:notesViewPr>
    <p:cSldViewPr snapToGrid="0">
      <p:cViewPr varScale="1">
        <p:scale>
          <a:sx n="60" d="100"/>
          <a:sy n="60" d="100"/>
        </p:scale>
        <p:origin x="146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0302D6E-3EA6-47BD-8706-9D1949023AED}"/>
              </a:ext>
            </a:extLst>
          </p:cNvPr>
          <p:cNvSpPr>
            <a:spLocks noGrp="1"/>
          </p:cNvSpPr>
          <p:nvPr>
            <p:ph type="hdr" sz="quarter"/>
          </p:nvPr>
        </p:nvSpPr>
        <p:spPr>
          <a:xfrm>
            <a:off x="0" y="0"/>
            <a:ext cx="2930525"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B95C7B3-8E80-4A9F-87E0-1933CC30DA9C}"/>
              </a:ext>
            </a:extLst>
          </p:cNvPr>
          <p:cNvSpPr>
            <a:spLocks noGrp="1"/>
          </p:cNvSpPr>
          <p:nvPr>
            <p:ph type="dt" sz="quarter" idx="1"/>
          </p:nvPr>
        </p:nvSpPr>
        <p:spPr>
          <a:xfrm>
            <a:off x="3829050" y="0"/>
            <a:ext cx="2930525" cy="498475"/>
          </a:xfrm>
          <a:prstGeom prst="rect">
            <a:avLst/>
          </a:prstGeom>
        </p:spPr>
        <p:txBody>
          <a:bodyPr vert="horz" lIns="91440" tIns="45720" rIns="91440" bIns="45720" rtlCol="0"/>
          <a:lstStyle>
            <a:lvl1pPr algn="r">
              <a:defRPr sz="1200"/>
            </a:lvl1pPr>
          </a:lstStyle>
          <a:p>
            <a:fld id="{45956991-412B-49AB-823B-715524DDE46A}" type="datetimeFigureOut">
              <a:rPr lang="zh-CN" altLang="en-US" smtClean="0"/>
              <a:t>2022/2/20</a:t>
            </a:fld>
            <a:endParaRPr lang="zh-CN" altLang="en-US"/>
          </a:p>
        </p:txBody>
      </p:sp>
      <p:sp>
        <p:nvSpPr>
          <p:cNvPr id="4" name="页脚占位符 3">
            <a:extLst>
              <a:ext uri="{FF2B5EF4-FFF2-40B4-BE49-F238E27FC236}">
                <a16:creationId xmlns:a16="http://schemas.microsoft.com/office/drawing/2014/main" id="{3CB491A1-B697-4915-9097-FBBC822EC387}"/>
              </a:ext>
            </a:extLst>
          </p:cNvPr>
          <p:cNvSpPr>
            <a:spLocks noGrp="1"/>
          </p:cNvSpPr>
          <p:nvPr>
            <p:ph type="ftr" sz="quarter" idx="2"/>
          </p:nvPr>
        </p:nvSpPr>
        <p:spPr>
          <a:xfrm>
            <a:off x="0" y="9444038"/>
            <a:ext cx="2930525" cy="4984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BF0121A-97AB-4098-ABD5-7C867AF970ED}"/>
              </a:ext>
            </a:extLst>
          </p:cNvPr>
          <p:cNvSpPr>
            <a:spLocks noGrp="1"/>
          </p:cNvSpPr>
          <p:nvPr>
            <p:ph type="sldNum" sz="quarter" idx="3"/>
          </p:nvPr>
        </p:nvSpPr>
        <p:spPr>
          <a:xfrm>
            <a:off x="3829050" y="9444038"/>
            <a:ext cx="2930525" cy="498475"/>
          </a:xfrm>
          <a:prstGeom prst="rect">
            <a:avLst/>
          </a:prstGeom>
        </p:spPr>
        <p:txBody>
          <a:bodyPr vert="horz" lIns="91440" tIns="45720" rIns="91440" bIns="45720" rtlCol="0" anchor="b"/>
          <a:lstStyle>
            <a:lvl1pPr algn="r">
              <a:defRPr sz="1200"/>
            </a:lvl1pPr>
          </a:lstStyle>
          <a:p>
            <a:fld id="{6F84EC59-7DC7-47C2-B2DC-46246258ED11}" type="slidenum">
              <a:rPr lang="zh-CN" altLang="en-US" smtClean="0"/>
              <a:t>‹#›</a:t>
            </a:fld>
            <a:endParaRPr lang="zh-CN" altLang="en-US"/>
          </a:p>
        </p:txBody>
      </p:sp>
    </p:spTree>
    <p:extLst>
      <p:ext uri="{BB962C8B-B14F-4D97-AF65-F5344CB8AC3E}">
        <p14:creationId xmlns:p14="http://schemas.microsoft.com/office/powerpoint/2010/main" val="27875403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27927C0D-5CED-48B3-AB23-33D633B4F493}" type="datetimeFigureOut">
              <a:rPr lang="zh-CN" altLang="en-US" smtClean="0"/>
              <a:t>2022/2/20</a:t>
            </a:fld>
            <a:endParaRPr lang="zh-CN" altLang="en-US"/>
          </a:p>
        </p:txBody>
      </p:sp>
      <p:sp>
        <p:nvSpPr>
          <p:cNvPr id="4" name="幻灯片图像占位符 3"/>
          <p:cNvSpPr>
            <a:spLocks noGrp="1" noRot="1" noChangeAspect="1"/>
          </p:cNvSpPr>
          <p:nvPr>
            <p:ph type="sldImg" idx="2"/>
          </p:nvPr>
        </p:nvSpPr>
        <p:spPr>
          <a:xfrm>
            <a:off x="896938" y="746125"/>
            <a:ext cx="4967287"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C0C32E30-A009-4B70-8060-FF4BB044A42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numpy/5678437"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baike.baidu.com/item/pandas/1720960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04D4D10-7EF0-4B9C-8C5D-4C3C82B84F2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C32E30-A009-4B70-8060-FF4BB044A424}" type="slidenum">
              <a:rPr lang="zh-CN" altLang="en-US" smtClean="0"/>
              <a:t>44</a:t>
            </a:fld>
            <a:endParaRPr lang="zh-CN" altLang="en-US"/>
          </a:p>
        </p:txBody>
      </p:sp>
    </p:spTree>
    <p:extLst>
      <p:ext uri="{BB962C8B-B14F-4D97-AF65-F5344CB8AC3E}">
        <p14:creationId xmlns:p14="http://schemas.microsoft.com/office/powerpoint/2010/main" val="1661715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B747982-A3D0-4C89-B4DE-40467C214EB0}" type="slidenum">
              <a:rPr lang="zh-CN" altLang="en-US" smtClean="0"/>
              <a:t>55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94F9F7D4-CDA8-422E-B203-ABEFD1176E24}" type="slidenum">
              <a:rPr lang="en-US" altLang="zh-CN" sz="1200"/>
              <a:t>75</a:t>
            </a:fld>
            <a:endParaRPr lang="en-US" altLang="zh-CN" sz="1200"/>
          </a:p>
        </p:txBody>
      </p:sp>
      <p:sp>
        <p:nvSpPr>
          <p:cNvPr id="84995" name="Rectangle 2"/>
          <p:cNvSpPr>
            <a:spLocks noGrp="1" noRot="1" noChangeAspect="1" noChangeArrowheads="1" noTextEdit="1"/>
          </p:cNvSpPr>
          <p:nvPr>
            <p:ph type="sldImg"/>
          </p:nvPr>
        </p:nvSpPr>
        <p:spPr>
          <a:xfrm>
            <a:off x="1144588" y="685800"/>
            <a:ext cx="4572000" cy="3429000"/>
          </a:xfrm>
        </p:spPr>
      </p:sp>
      <p:sp>
        <p:nvSpPr>
          <p:cNvPr id="84996"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26161D06-10BA-4A0A-8534-9F78CE85900E}" type="slidenum">
              <a:rPr lang="en-US" altLang="zh-CN" sz="1200"/>
              <a:t>76</a:t>
            </a:fld>
            <a:endParaRPr lang="en-US" altLang="zh-CN" sz="1200"/>
          </a:p>
        </p:txBody>
      </p:sp>
      <p:sp>
        <p:nvSpPr>
          <p:cNvPr id="86019" name="Rectangle 2"/>
          <p:cNvSpPr>
            <a:spLocks noGrp="1" noRot="1" noChangeAspect="1" noChangeArrowheads="1" noTextEdit="1"/>
          </p:cNvSpPr>
          <p:nvPr>
            <p:ph type="sldImg"/>
          </p:nvPr>
        </p:nvSpPr>
        <p:spPr>
          <a:xfrm>
            <a:off x="1144588" y="685800"/>
            <a:ext cx="4572000" cy="3429000"/>
          </a:xfrm>
        </p:spPr>
      </p:sp>
      <p:sp>
        <p:nvSpPr>
          <p:cNvPr id="86020"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86484E8-DD49-4352-8A83-E7124E0B4545}" type="slidenum">
              <a:rPr lang="en-US" altLang="zh-CN" sz="1200"/>
              <a:t>77</a:t>
            </a:fld>
            <a:endParaRPr lang="en-US" altLang="zh-CN" sz="1200"/>
          </a:p>
        </p:txBody>
      </p:sp>
      <p:sp>
        <p:nvSpPr>
          <p:cNvPr id="87043" name="Rectangle 2"/>
          <p:cNvSpPr>
            <a:spLocks noGrp="1" noRot="1" noChangeAspect="1" noChangeArrowheads="1" noTextEdit="1"/>
          </p:cNvSpPr>
          <p:nvPr>
            <p:ph type="sldImg"/>
          </p:nvPr>
        </p:nvSpPr>
        <p:spPr>
          <a:xfrm>
            <a:off x="1144588" y="685800"/>
            <a:ext cx="4572000" cy="3429000"/>
          </a:xfrm>
        </p:spPr>
      </p:sp>
      <p:sp>
        <p:nvSpPr>
          <p:cNvPr id="87044"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verdana" panose="020B0604030504040204" pitchFamily="34" charset="0"/>
              </a:rPr>
              <a:t>R</a:t>
            </a:r>
            <a:r>
              <a:rPr lang="zh-CN" altLang="en-US" b="0" i="0" dirty="0">
                <a:solidFill>
                  <a:srgbClr val="333333"/>
                </a:solidFill>
                <a:effectLst/>
                <a:latin typeface="verdana" panose="020B0604030504040204" pitchFamily="34" charset="0"/>
              </a:rPr>
              <a:t>是一种广泛用于数据分析和统计计算的强大语言，于上世纪</a:t>
            </a:r>
            <a:r>
              <a:rPr lang="en-US" altLang="zh-CN" b="0" i="0" dirty="0">
                <a:solidFill>
                  <a:srgbClr val="333333"/>
                </a:solidFill>
                <a:effectLst/>
                <a:latin typeface="verdana" panose="020B0604030504040204" pitchFamily="34" charset="0"/>
              </a:rPr>
              <a:t>90</a:t>
            </a:r>
            <a:r>
              <a:rPr lang="zh-CN" altLang="en-US" b="0" i="0" dirty="0">
                <a:solidFill>
                  <a:srgbClr val="333333"/>
                </a:solidFill>
                <a:effectLst/>
                <a:latin typeface="verdana" panose="020B0604030504040204" pitchFamily="34" charset="0"/>
              </a:rPr>
              <a:t>年代开始发展起来。得益于全世界众多 爱好者的无尽努力，大家继而开发出了一种基于</a:t>
            </a:r>
            <a:r>
              <a:rPr lang="en-US" altLang="zh-CN" b="0" i="0" dirty="0">
                <a:solidFill>
                  <a:srgbClr val="333333"/>
                </a:solidFill>
                <a:effectLst/>
                <a:latin typeface="verdana" panose="020B0604030504040204" pitchFamily="34" charset="0"/>
              </a:rPr>
              <a:t>R</a:t>
            </a:r>
            <a:r>
              <a:rPr lang="zh-CN" altLang="en-US" b="0" i="0" dirty="0">
                <a:solidFill>
                  <a:srgbClr val="333333"/>
                </a:solidFill>
                <a:effectLst/>
                <a:latin typeface="verdana" panose="020B0604030504040204" pitchFamily="34" charset="0"/>
              </a:rPr>
              <a:t>但优于</a:t>
            </a:r>
            <a:r>
              <a:rPr lang="en-US" altLang="zh-CN" b="0" i="0" dirty="0">
                <a:solidFill>
                  <a:srgbClr val="333333"/>
                </a:solidFill>
                <a:effectLst/>
                <a:latin typeface="verdana" panose="020B0604030504040204" pitchFamily="34" charset="0"/>
              </a:rPr>
              <a:t>R</a:t>
            </a:r>
            <a:r>
              <a:rPr lang="zh-CN" altLang="en-US" b="0" i="0" dirty="0">
                <a:solidFill>
                  <a:srgbClr val="333333"/>
                </a:solidFill>
                <a:effectLst/>
                <a:latin typeface="verdana" panose="020B0604030504040204" pitchFamily="34" charset="0"/>
              </a:rPr>
              <a:t>基本文本编辑器的</a:t>
            </a:r>
            <a:r>
              <a:rPr lang="en-US" altLang="zh-CN" b="0" i="0" dirty="0">
                <a:solidFill>
                  <a:srgbClr val="333333"/>
                </a:solidFill>
                <a:effectLst/>
                <a:latin typeface="verdana" panose="020B0604030504040204" pitchFamily="34" charset="0"/>
              </a:rPr>
              <a:t>R Studio</a:t>
            </a:r>
            <a:r>
              <a:rPr lang="zh-CN" altLang="en-US" b="0" i="0" dirty="0">
                <a:solidFill>
                  <a:srgbClr val="333333"/>
                </a:solidFill>
                <a:effectLst/>
                <a:latin typeface="verdana" panose="020B0604030504040204" pitchFamily="34" charset="0"/>
              </a:rPr>
              <a:t>（用户的界面体验更好）。也正是由于全世界越来越多的数据科学社区和用户对</a:t>
            </a:r>
            <a:r>
              <a:rPr lang="en-US" altLang="zh-CN" b="0" i="0" dirty="0">
                <a:solidFill>
                  <a:srgbClr val="333333"/>
                </a:solidFill>
                <a:effectLst/>
                <a:latin typeface="verdana" panose="020B0604030504040204" pitchFamily="34" charset="0"/>
              </a:rPr>
              <a:t>R</a:t>
            </a:r>
            <a:r>
              <a:rPr lang="zh-CN" altLang="en-US" b="0" i="0" dirty="0">
                <a:solidFill>
                  <a:srgbClr val="333333"/>
                </a:solidFill>
                <a:effectLst/>
                <a:latin typeface="verdana" panose="020B0604030504040204" pitchFamily="34" charset="0"/>
              </a:rPr>
              <a:t>包的慷慨贡献，让</a:t>
            </a:r>
            <a:r>
              <a:rPr lang="en-US" altLang="zh-CN" b="0" i="0" dirty="0">
                <a:solidFill>
                  <a:srgbClr val="333333"/>
                </a:solidFill>
                <a:effectLst/>
                <a:latin typeface="verdana" panose="020B0604030504040204" pitchFamily="34" charset="0"/>
              </a:rPr>
              <a:t>R</a:t>
            </a:r>
            <a:r>
              <a:rPr lang="zh-CN" altLang="en-US" b="0" i="0" dirty="0">
                <a:solidFill>
                  <a:srgbClr val="333333"/>
                </a:solidFill>
                <a:effectLst/>
                <a:latin typeface="verdana" panose="020B0604030504040204" pitchFamily="34" charset="0"/>
              </a:rPr>
              <a:t>语言在全球范围内越来越流行。其中一些</a:t>
            </a:r>
            <a:r>
              <a:rPr lang="en-US" altLang="zh-CN" b="0" i="0" dirty="0">
                <a:solidFill>
                  <a:srgbClr val="333333"/>
                </a:solidFill>
                <a:effectLst/>
                <a:latin typeface="verdana" panose="020B0604030504040204" pitchFamily="34" charset="0"/>
              </a:rPr>
              <a:t>R</a:t>
            </a:r>
            <a:r>
              <a:rPr lang="zh-CN" altLang="en-US" b="0" i="0" dirty="0">
                <a:solidFill>
                  <a:srgbClr val="333333"/>
                </a:solidFill>
                <a:effectLst/>
                <a:latin typeface="verdana" panose="020B0604030504040204" pitchFamily="34" charset="0"/>
              </a:rPr>
              <a:t>包，例如</a:t>
            </a:r>
            <a:r>
              <a:rPr lang="en-US" altLang="zh-CN" b="0" i="0" dirty="0">
                <a:solidFill>
                  <a:srgbClr val="333333"/>
                </a:solidFill>
                <a:effectLst/>
                <a:latin typeface="verdana" panose="020B0604030504040204" pitchFamily="34" charset="0"/>
              </a:rPr>
              <a:t>MASS</a:t>
            </a:r>
            <a:r>
              <a:rPr lang="zh-CN" altLang="en-US" b="0" i="0" dirty="0">
                <a:solidFill>
                  <a:srgbClr val="333333"/>
                </a:solidFill>
                <a:effectLst/>
                <a:latin typeface="verdana" panose="020B0604030504040204" pitchFamily="34" charset="0"/>
              </a:rPr>
              <a:t>，</a:t>
            </a:r>
            <a:r>
              <a:rPr lang="en-US" altLang="zh-CN" b="0" i="0" dirty="0" err="1">
                <a:solidFill>
                  <a:srgbClr val="333333"/>
                </a:solidFill>
                <a:effectLst/>
                <a:latin typeface="verdana" panose="020B0604030504040204" pitchFamily="34" charset="0"/>
              </a:rPr>
              <a:t>SparkR</a:t>
            </a:r>
            <a:r>
              <a:rPr lang="zh-CN" altLang="en-US" b="0" i="0" dirty="0">
                <a:solidFill>
                  <a:srgbClr val="333333"/>
                </a:solidFill>
                <a:effectLst/>
                <a:latin typeface="verdana" panose="020B0604030504040204" pitchFamily="34" charset="0"/>
              </a:rPr>
              <a:t>， </a:t>
            </a:r>
            <a:r>
              <a:rPr lang="en-US" altLang="zh-CN" b="0" i="0" dirty="0">
                <a:solidFill>
                  <a:srgbClr val="333333"/>
                </a:solidFill>
                <a:effectLst/>
                <a:latin typeface="verdana" panose="020B0604030504040204" pitchFamily="34" charset="0"/>
              </a:rPr>
              <a:t>ggplot2</a:t>
            </a:r>
            <a:r>
              <a:rPr lang="zh-CN" altLang="en-US" b="0" i="0" dirty="0">
                <a:solidFill>
                  <a:srgbClr val="333333"/>
                </a:solidFill>
                <a:effectLst/>
                <a:latin typeface="verdana" panose="020B0604030504040204" pitchFamily="34" charset="0"/>
              </a:rPr>
              <a:t>，使数据操作，可视化和计算功能越来越强大。</a:t>
            </a:r>
            <a:endParaRPr lang="zh-CN" altLang="en-US" dirty="0"/>
          </a:p>
        </p:txBody>
      </p:sp>
      <p:sp>
        <p:nvSpPr>
          <p:cNvPr id="4" name="灯片编号占位符 3"/>
          <p:cNvSpPr>
            <a:spLocks noGrp="1"/>
          </p:cNvSpPr>
          <p:nvPr>
            <p:ph type="sldNum" sz="quarter" idx="5"/>
          </p:nvPr>
        </p:nvSpPr>
        <p:spPr/>
        <p:txBody>
          <a:bodyPr/>
          <a:lstStyle/>
          <a:p>
            <a:fld id="{C0C32E30-A009-4B70-8060-FF4BB044A424}" type="slidenum">
              <a:rPr lang="zh-CN" altLang="en-US" smtClean="0"/>
              <a:t>10</a:t>
            </a:fld>
            <a:endParaRPr lang="zh-CN" altLang="en-US"/>
          </a:p>
        </p:txBody>
      </p:sp>
    </p:spTree>
    <p:extLst>
      <p:ext uri="{BB962C8B-B14F-4D97-AF65-F5344CB8AC3E}">
        <p14:creationId xmlns:p14="http://schemas.microsoft.com/office/powerpoint/2010/main" val="402631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Helvetica Neue"/>
              </a:rPr>
              <a:t>Anaconda</a:t>
            </a:r>
            <a:r>
              <a:rPr lang="zh-CN" altLang="en-US" b="0" i="0" dirty="0">
                <a:solidFill>
                  <a:srgbClr val="333333"/>
                </a:solidFill>
                <a:effectLst/>
                <a:latin typeface="Helvetica Neue"/>
              </a:rPr>
              <a:t>包括</a:t>
            </a:r>
            <a:r>
              <a:rPr lang="en-US" altLang="zh-CN" b="0" i="0" dirty="0" err="1">
                <a:solidFill>
                  <a:srgbClr val="333333"/>
                </a:solidFill>
                <a:effectLst/>
                <a:latin typeface="Helvetica Neue"/>
              </a:rPr>
              <a:t>Conda</a:t>
            </a:r>
            <a:r>
              <a:rPr lang="zh-CN" altLang="en-US" b="0" i="0" dirty="0">
                <a:solidFill>
                  <a:srgbClr val="333333"/>
                </a:solidFill>
                <a:effectLst/>
                <a:latin typeface="Helvetica Neue"/>
              </a:rPr>
              <a:t>、</a:t>
            </a:r>
            <a:r>
              <a:rPr lang="en-US" altLang="zh-CN" b="0" i="0" dirty="0">
                <a:solidFill>
                  <a:srgbClr val="333333"/>
                </a:solidFill>
                <a:effectLst/>
                <a:latin typeface="Helvetica Neue"/>
              </a:rPr>
              <a:t>Python</a:t>
            </a:r>
            <a:r>
              <a:rPr lang="zh-CN" altLang="en-US" b="0" i="0" dirty="0">
                <a:solidFill>
                  <a:srgbClr val="333333"/>
                </a:solidFill>
                <a:effectLst/>
                <a:latin typeface="Helvetica Neue"/>
              </a:rPr>
              <a:t>以及一大堆安装好的工具包，比如：</a:t>
            </a:r>
            <a:r>
              <a:rPr lang="en-US" altLang="zh-CN" b="0" i="0" u="none" strike="noStrike" dirty="0" err="1">
                <a:solidFill>
                  <a:srgbClr val="136EC2"/>
                </a:solidFill>
                <a:effectLst/>
                <a:latin typeface="Helvetica Neue"/>
                <a:hlinkClick r:id="rId3"/>
              </a:rPr>
              <a:t>numpy</a:t>
            </a:r>
            <a:r>
              <a:rPr lang="zh-CN" altLang="en-US" b="0" i="0" dirty="0">
                <a:solidFill>
                  <a:srgbClr val="333333"/>
                </a:solidFill>
                <a:effectLst/>
                <a:latin typeface="Helvetica Neue"/>
              </a:rPr>
              <a:t>、</a:t>
            </a:r>
            <a:r>
              <a:rPr lang="en-US" altLang="zh-CN" b="0" i="0" u="none" strike="noStrike" dirty="0">
                <a:solidFill>
                  <a:srgbClr val="136EC2"/>
                </a:solidFill>
                <a:effectLst/>
                <a:latin typeface="Helvetica Neue"/>
                <a:hlinkClick r:id="rId4"/>
              </a:rPr>
              <a:t>pandas</a:t>
            </a:r>
            <a:r>
              <a:rPr lang="zh-CN" altLang="en-US" b="0" i="0" dirty="0">
                <a:solidFill>
                  <a:srgbClr val="333333"/>
                </a:solidFill>
                <a:effectLst/>
                <a:latin typeface="Helvetica Neue"/>
              </a:rPr>
              <a:t>等</a:t>
            </a:r>
            <a:endParaRPr lang="en-US" altLang="zh-CN"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fld id="{C0C32E30-A009-4B70-8060-FF4BB044A424}" type="slidenum">
              <a:rPr lang="zh-CN" altLang="en-US" smtClean="0"/>
              <a:t>11</a:t>
            </a:fld>
            <a:endParaRPr lang="zh-CN" altLang="en-US"/>
          </a:p>
        </p:txBody>
      </p:sp>
    </p:spTree>
    <p:extLst>
      <p:ext uri="{BB962C8B-B14F-4D97-AF65-F5344CB8AC3E}">
        <p14:creationId xmlns:p14="http://schemas.microsoft.com/office/powerpoint/2010/main" val="4214597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C32E30-A009-4B70-8060-FF4BB044A424}" type="slidenum">
              <a:rPr lang="zh-CN" altLang="en-US" smtClean="0"/>
              <a:t>14</a:t>
            </a:fld>
            <a:endParaRPr lang="zh-CN" altLang="en-US"/>
          </a:p>
        </p:txBody>
      </p:sp>
    </p:spTree>
    <p:extLst>
      <p:ext uri="{BB962C8B-B14F-4D97-AF65-F5344CB8AC3E}">
        <p14:creationId xmlns:p14="http://schemas.microsoft.com/office/powerpoint/2010/main" val="619841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35CCB2C-011A-4880-931A-41A1C547FAF6}" type="slidenum">
              <a:rPr lang="zh-CN" altLang="en-US" smtClean="0"/>
              <a:t>24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B5E5937-DCBB-4413-9EEB-DD99567960CE}" type="slidenum">
              <a:rPr lang="zh-CN" altLang="en-US" smtClean="0"/>
              <a:t>25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B5E5937-DCBB-4413-9EEB-DD99567960CE}" type="slidenum">
              <a:rPr lang="zh-CN" altLang="en-US" smtClean="0"/>
              <a:t>26</a:t>
            </a:fld>
            <a:endParaRPr lang="zh-CN" altLang="en-US"/>
          </a:p>
        </p:txBody>
      </p:sp>
    </p:spTree>
    <p:extLst>
      <p:ext uri="{BB962C8B-B14F-4D97-AF65-F5344CB8AC3E}">
        <p14:creationId xmlns:p14="http://schemas.microsoft.com/office/powerpoint/2010/main" val="5167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B5E5937-DCBB-4413-9EEB-DD99567960CE}" type="slidenum">
              <a:rPr lang="zh-CN" altLang="en-US" smtClean="0"/>
              <a:t>27</a:t>
            </a:fld>
            <a:endParaRPr lang="zh-CN" altLang="en-US"/>
          </a:p>
        </p:txBody>
      </p:sp>
    </p:spTree>
    <p:extLst>
      <p:ext uri="{BB962C8B-B14F-4D97-AF65-F5344CB8AC3E}">
        <p14:creationId xmlns:p14="http://schemas.microsoft.com/office/powerpoint/2010/main" val="2871228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B5E5937-DCBB-4413-9EEB-DD99567960CE}" type="slidenum">
              <a:rPr lang="zh-CN" altLang="en-US" smtClean="0"/>
              <a:t>28</a:t>
            </a:fld>
            <a:endParaRPr lang="zh-CN" altLang="en-US"/>
          </a:p>
        </p:txBody>
      </p:sp>
    </p:spTree>
    <p:extLst>
      <p:ext uri="{BB962C8B-B14F-4D97-AF65-F5344CB8AC3E}">
        <p14:creationId xmlns:p14="http://schemas.microsoft.com/office/powerpoint/2010/main" val="156941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dirty="0"/>
              <a:t>单击此处编辑母版副标题样式</a:t>
            </a:r>
            <a:endParaRPr kumimoji="0" lang="en-US" dirty="0"/>
          </a:p>
        </p:txBody>
      </p:sp>
      <p:sp>
        <p:nvSpPr>
          <p:cNvPr id="28" name="日期占位符 27"/>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565CE74E-AB26-4998-AD42-012C4C1AD076}" type="slidenum">
              <a:rPr lang="zh-CN" altLang="en-US" smtClean="0"/>
              <a:t>‹#›</a:t>
            </a:fld>
            <a:endParaRPr lang="zh-CN" altLang="en-US"/>
          </a:p>
        </p:txBody>
      </p:sp>
      <p:sp>
        <p:nvSpPr>
          <p:cNvPr id="7" name="矩形 6"/>
          <p:cNvSpPr/>
          <p:nvPr/>
        </p:nvSpPr>
        <p:spPr>
          <a:xfrm>
            <a:off x="62932" y="1449305"/>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2"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2"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2"/>
            <a:ext cx="8229600" cy="1470025"/>
          </a:xfrm>
        </p:spPr>
        <p:txBody>
          <a:bodyPr anchor="ctr"/>
          <a:lstStyle>
            <a:lvl1pPr algn="ctr">
              <a:defRPr lang="en-US" dirty="0">
                <a:solidFill>
                  <a:srgbClr val="FFFFFF"/>
                </a:solidFill>
              </a:defRPr>
            </a:lvl1pPr>
          </a:lstStyle>
          <a:p>
            <a:r>
              <a:rPr kumimoji="0" lang="zh-CN" altLang="en-US" dirty="0"/>
              <a:t>单击此处编辑母版标题样式</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3"/>
            <a:ext cx="201168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914400" y="274642"/>
            <a:ext cx="55626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Text Placeholder 2"/>
          <p:cNvSpPr>
            <a:spLocks noGrp="1"/>
          </p:cNvSpPr>
          <p:nvPr>
            <p:ph type="body"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p:txBody>
          <a:bodyPr/>
          <a:lstStyle>
            <a:lvl1pPr>
              <a:defRPr/>
            </a:lvl1pPr>
          </a:lstStyle>
          <a:p>
            <a:pPr>
              <a:defRPr/>
            </a:pPr>
            <a:fld id="{DCBDD797-97D3-43D7-9426-16DA9F64ADAB}" type="slidenum">
              <a:rPr lang="zh-CN" altLang="en-US"/>
              <a:t>‹#›</a:t>
            </a:fld>
            <a:endParaRPr lang="en-US" altLang="zh-CN"/>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Text Placeholder 2"/>
          <p:cNvSpPr>
            <a:spLocks noGrp="1"/>
          </p:cNvSpPr>
          <p:nvPr>
            <p:ph type="body"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p:txBody>
          <a:bodyPr/>
          <a:lstStyle>
            <a:lvl1pPr>
              <a:defRPr/>
            </a:lvl1pPr>
          </a:lstStyle>
          <a:p>
            <a:pPr>
              <a:defRPr/>
            </a:pPr>
            <a:fld id="{031F41BB-99C1-4515-8092-738CD230A1A3}" type="slidenum">
              <a:rPr lang="zh-CN" altLang="en-US"/>
              <a:t>‹#›</a:t>
            </a:fld>
            <a:endParaRPr lang="en-US" altLang="zh-CN"/>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411163" y="1143000"/>
            <a:ext cx="408305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6613" y="1143000"/>
            <a:ext cx="4083050" cy="5181600"/>
          </a:xfr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kumimoji="0" lang="zh-CN" altLang="en-US" dirty="0"/>
              <a:t>单击此处编辑母版标题样式</a:t>
            </a:r>
            <a:endParaRPr kumimoji="0" 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8" name="内容占位符 7"/>
          <p:cNvSpPr>
            <a:spLocks noGrp="1"/>
          </p:cNvSpPr>
          <p:nvPr>
            <p:ph sz="quarter" idx="1"/>
          </p:nvPr>
        </p:nvSpPr>
        <p:spPr>
          <a:xfrm>
            <a:off x="603504" y="1447800"/>
            <a:ext cx="8083296" cy="4572000"/>
          </a:xfrm>
        </p:spPr>
        <p:txBody>
          <a:bodyPr vert="horz"/>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2"/>
            <a:ext cx="7772400" cy="1362075"/>
          </a:xfrm>
        </p:spPr>
        <p:txBody>
          <a:bodyPr anchor="b" anchorCtr="0"/>
          <a:lstStyle>
            <a:lvl1pPr algn="l">
              <a:buNone/>
              <a:defRPr sz="4000" b="0" cap="none"/>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7" y="2341477"/>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7"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565CE74E-AB26-4998-AD42-012C4C1AD076}"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dirty="0"/>
              <a:t>单击此处编辑母版标题样式</a:t>
            </a:r>
            <a:endParaRPr kumimoji="0" lang="en-US" dirty="0"/>
          </a:p>
        </p:txBody>
      </p:sp>
      <p:sp>
        <p:nvSpPr>
          <p:cNvPr id="5" name="日期占位符 4"/>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9" name="内容占位符 8"/>
          <p:cNvSpPr>
            <a:spLocks noGrp="1"/>
          </p:cNvSpPr>
          <p:nvPr>
            <p:ph sz="quarter" idx="1"/>
          </p:nvPr>
        </p:nvSpPr>
        <p:spPr>
          <a:xfrm>
            <a:off x="603504" y="1447800"/>
            <a:ext cx="4059936" cy="45720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dirty="0"/>
              <a:t>单击此处编辑母版标题样式</a:t>
            </a:r>
            <a:endParaRPr kumimoji="0" lang="en-US" dirty="0"/>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2022/2/20</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565CE74E-AB26-4998-AD42-012C4C1AD076}" type="slidenum">
              <a:rPr lang="zh-CN" altLang="en-US" smtClean="0"/>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9" y="4650476"/>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1" y="4773226"/>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9" y="66677"/>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603504" y="274638"/>
            <a:ext cx="8083296" cy="1143000"/>
          </a:xfrm>
          <a:prstGeom prst="rect">
            <a:avLst/>
          </a:prstGeom>
        </p:spPr>
        <p:txBody>
          <a:bodyPr bIns="91440" anchor="ctr" anchorCtr="0">
            <a:normAutofit/>
          </a:bodyPr>
          <a:lstStyle/>
          <a:p>
            <a:r>
              <a:rPr kumimoji="0" lang="zh-CN" altLang="en-US" dirty="0"/>
              <a:t>单击此处编辑母版标题样式</a:t>
            </a:r>
            <a:endParaRPr kumimoji="0" lang="en-US" dirty="0"/>
          </a:p>
        </p:txBody>
      </p:sp>
      <p:sp>
        <p:nvSpPr>
          <p:cNvPr id="13" name="文本占位符 12"/>
          <p:cNvSpPr>
            <a:spLocks noGrp="1"/>
          </p:cNvSpPr>
          <p:nvPr>
            <p:ph type="body" idx="1"/>
          </p:nvPr>
        </p:nvSpPr>
        <p:spPr>
          <a:xfrm>
            <a:off x="603504" y="1447800"/>
            <a:ext cx="8083296" cy="4572000"/>
          </a:xfrm>
          <a:prstGeom prst="rect">
            <a:avLst/>
          </a:prstGeom>
        </p:spPr>
        <p:txBody>
          <a:bodyPr>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D997B5FA-0921-464F-AAE1-844C04324D75}" type="datetimeFigureOut">
              <a:rPr lang="zh-CN" altLang="en-US" smtClean="0"/>
              <a:t>2022/2/20</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eaLnBrk="1" latinLnBrk="0" hangingPunct="1">
        <a:spcBef>
          <a:spcPct val="0"/>
        </a:spcBef>
        <a:buNone/>
        <a:defRPr kumimoji="0" sz="4000" b="1" kern="1200">
          <a:solidFill>
            <a:schemeClr val="tx2"/>
          </a:solidFill>
          <a:latin typeface="黑体" panose="02010609060101010101" pitchFamily="49" charset="-122"/>
          <a:ea typeface="黑体" panose="02010609060101010101" pitchFamily="49" charset="-122"/>
          <a:cs typeface="+mj-cs"/>
        </a:defRPr>
      </a:lvl1pPr>
    </p:titleStyle>
    <p:bodyStyle>
      <a:lvl1pPr marL="274320" indent="-274320" algn="l" rtl="0" eaLnBrk="1" latinLnBrk="0" hangingPunct="1">
        <a:spcBef>
          <a:spcPts val="580"/>
        </a:spcBef>
        <a:buClr>
          <a:schemeClr val="accent1"/>
        </a:buClr>
        <a:buSzPct val="85000"/>
        <a:buFont typeface="Wingdings 2" panose="05020102010507070707"/>
        <a:buChar char=""/>
        <a:defRPr kumimoji="0" sz="2600" kern="1200">
          <a:solidFill>
            <a:schemeClr val="tx1"/>
          </a:solidFill>
          <a:latin typeface="+mn-ea"/>
          <a:ea typeface="+mn-ea"/>
          <a:cs typeface="+mn-cs"/>
        </a:defRPr>
      </a:lvl1pPr>
      <a:lvl2pPr marL="548640" indent="-228600" algn="l" rtl="0" eaLnBrk="1" latinLnBrk="0" hangingPunct="1">
        <a:spcBef>
          <a:spcPts val="370"/>
        </a:spcBef>
        <a:buClr>
          <a:schemeClr val="accent2"/>
        </a:buClr>
        <a:buSzPct val="85000"/>
        <a:buFont typeface="Wingdings 2" panose="05020102010507070707"/>
        <a:buChar char=""/>
        <a:defRPr kumimoji="0" sz="2400" kern="1200">
          <a:solidFill>
            <a:schemeClr val="tx1"/>
          </a:solidFill>
          <a:latin typeface="+mn-ea"/>
          <a:ea typeface="+mn-ea"/>
          <a:cs typeface="+mn-cs"/>
        </a:defRPr>
      </a:lvl2pPr>
      <a:lvl3pPr marL="822960" indent="-228600" algn="l" rtl="0" eaLnBrk="1" latinLnBrk="0" hangingPunct="1">
        <a:spcBef>
          <a:spcPts val="370"/>
        </a:spcBef>
        <a:buClr>
          <a:schemeClr val="accent1">
            <a:tint val="60000"/>
          </a:schemeClr>
        </a:buClr>
        <a:buSzPct val="85000"/>
        <a:buFont typeface="Wingdings 2" panose="05020102010507070707"/>
        <a:buChar char=""/>
        <a:defRPr kumimoji="0" sz="2000" kern="1200">
          <a:solidFill>
            <a:schemeClr val="tx1"/>
          </a:solidFill>
          <a:latin typeface="+mn-ea"/>
          <a:ea typeface="+mn-ea"/>
          <a:cs typeface="+mn-cs"/>
        </a:defRPr>
      </a:lvl3pPr>
      <a:lvl4pPr marL="1097280" indent="-228600" algn="l" rtl="0" eaLnBrk="1" latinLnBrk="0" hangingPunct="1">
        <a:spcBef>
          <a:spcPts val="370"/>
        </a:spcBef>
        <a:buClr>
          <a:schemeClr val="accent3"/>
        </a:buClr>
        <a:buSzPct val="80000"/>
        <a:buFont typeface="Wingdings 2" panose="05020102010507070707"/>
        <a:buChar char=""/>
        <a:defRPr kumimoji="0" sz="2000" kern="1200">
          <a:solidFill>
            <a:schemeClr val="tx1"/>
          </a:solidFill>
          <a:latin typeface="+mn-ea"/>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ea"/>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log.csdn.net/guleileo/article/details/804909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hyperlink" Target="https://www.zhihu.com/question/46309360/answer/254638807"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csdn.net/ling_mochen/article/details/7931411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685800" y="1052513"/>
            <a:ext cx="7772400" cy="2162175"/>
          </a:xfrm>
        </p:spPr>
        <p:txBody>
          <a:bodyPr>
            <a:noAutofit/>
          </a:bodyPr>
          <a:lstStyle/>
          <a:p>
            <a:pPr eaLnBrk="1" hangingPunct="1">
              <a:defRPr/>
            </a:pPr>
            <a:r>
              <a:rPr lang="zh-CN" altLang="en-US" b="1" dirty="0"/>
              <a:t>绪论</a:t>
            </a:r>
            <a:endParaRPr lang="zh-CN" altLang="zh-CN" b="1" dirty="0">
              <a:solidFill>
                <a:srgbClr val="FF0000"/>
              </a:solidFill>
              <a:effectLst>
                <a:outerShdw blurRad="38100" dist="38100" dir="2700000" algn="tl">
                  <a:srgbClr val="000000">
                    <a:alpha val="43137"/>
                  </a:srgbClr>
                </a:outerShdw>
              </a:effectLst>
              <a:latin typeface="+mn-ea"/>
              <a:ea typeface="+mn-ea"/>
            </a:endParaRPr>
          </a:p>
        </p:txBody>
      </p:sp>
      <p:sp>
        <p:nvSpPr>
          <p:cNvPr id="23555" name="Rectangle 3"/>
          <p:cNvSpPr>
            <a:spLocks noGrp="1" noChangeArrowheads="1"/>
          </p:cNvSpPr>
          <p:nvPr>
            <p:ph type="subTitle" idx="1"/>
          </p:nvPr>
        </p:nvSpPr>
        <p:spPr>
          <a:xfrm>
            <a:off x="2051050" y="4076700"/>
            <a:ext cx="6400800" cy="1752600"/>
          </a:xfrm>
        </p:spPr>
        <p:txBody>
          <a:bodyPr/>
          <a:lstStyle/>
          <a:p>
            <a:pPr algn="r" eaLnBrk="1" hangingPunct="1"/>
            <a:r>
              <a:rPr lang="zh-CN" altLang="en-US" sz="4000" b="1" dirty="0">
                <a:solidFill>
                  <a:srgbClr val="0070C0"/>
                </a:solidFill>
                <a:latin typeface="楷体" panose="02010609060101010101" pitchFamily="49" charset="-122"/>
                <a:ea typeface="楷体" panose="02010609060101010101" pitchFamily="49" charset="-122"/>
              </a:rPr>
              <a:t>韩婷婷 </a:t>
            </a:r>
            <a:r>
              <a:rPr lang="zh-CN" altLang="en-US" sz="1800" b="1" dirty="0">
                <a:solidFill>
                  <a:srgbClr val="0070C0"/>
                </a:solidFill>
                <a:latin typeface="楷体" panose="02010609060101010101" pitchFamily="49" charset="-122"/>
                <a:ea typeface="楷体" panose="02010609060101010101" pitchFamily="49" charset="-122"/>
              </a:rPr>
              <a:t>博士</a:t>
            </a:r>
          </a:p>
          <a:p>
            <a:pPr algn="r" eaLnBrk="1" hangingPunct="1"/>
            <a:r>
              <a:rPr lang="zh-CN" altLang="en-US" sz="2400" b="1" dirty="0">
                <a:solidFill>
                  <a:srgbClr val="0070C0"/>
                </a:solidFill>
                <a:latin typeface="楷体" panose="02010609060101010101" pitchFamily="49" charset="-122"/>
                <a:ea typeface="楷体" panose="02010609060101010101" pitchFamily="49" charset="-122"/>
              </a:rPr>
              <a:t>计算机学院</a:t>
            </a:r>
          </a:p>
          <a:p>
            <a:pPr algn="r" eaLnBrk="1" hangingPunct="1"/>
            <a:r>
              <a:rPr lang="en-US" altLang="zh-CN" sz="2400" b="1" dirty="0">
                <a:solidFill>
                  <a:srgbClr val="0070C0"/>
                </a:solidFill>
                <a:latin typeface="楷体" panose="02010609060101010101" pitchFamily="49" charset="-122"/>
                <a:ea typeface="楷体" panose="02010609060101010101" pitchFamily="49" charset="-122"/>
              </a:rPr>
              <a:t>ttinghan@hdu.edu.cn</a:t>
            </a:r>
            <a:r>
              <a:rPr lang="zh-CN" altLang="en-US" sz="1800" b="1" dirty="0">
                <a:solidFill>
                  <a:srgbClr val="0070C0"/>
                </a:solidFill>
                <a:latin typeface="楷体" panose="02010609060101010101" pitchFamily="49" charset="-122"/>
                <a:ea typeface="楷体" panose="02010609060101010101" pitchFamily="49" charset="-122"/>
              </a:rPr>
              <a:t> </a:t>
            </a:r>
            <a:endParaRPr lang="en-US" altLang="zh-CN" sz="4000" b="1" dirty="0">
              <a:solidFill>
                <a:srgbClr val="0070C0"/>
              </a:solidFill>
              <a:latin typeface="楷体" panose="02010609060101010101" pitchFamily="49" charset="-122"/>
              <a:ea typeface="楷体" panose="02010609060101010101" pitchFamily="49" charset="-122"/>
            </a:endParaRPr>
          </a:p>
          <a:p>
            <a:pPr algn="r" eaLnBrk="1" hangingPunct="1"/>
            <a:endParaRPr lang="zh-CN" altLang="zh-CN" sz="4000" b="1" dirty="0">
              <a:solidFill>
                <a:srgbClr val="0070C0"/>
              </a:solidFill>
              <a:latin typeface="楷体" panose="02010609060101010101" pitchFamily="49" charset="-122"/>
              <a:ea typeface="楷体" panose="02010609060101010101" pitchFamily="49" charset="-122"/>
            </a:endParaRPr>
          </a:p>
        </p:txBody>
      </p:sp>
      <p:sp>
        <p:nvSpPr>
          <p:cNvPr id="3" name="灯片编号占位符 2"/>
          <p:cNvSpPr>
            <a:spLocks noGrp="1"/>
          </p:cNvSpPr>
          <p:nvPr>
            <p:ph type="sldNum" sz="quarter" idx="12"/>
          </p:nvPr>
        </p:nvSpPr>
        <p:spPr/>
        <p:txBody>
          <a:bodyPr/>
          <a:lstStyle/>
          <a:p>
            <a:pPr>
              <a:defRPr/>
            </a:pPr>
            <a:fld id="{325432E9-50D6-4703-908E-512DC312BDDD}" type="slidenum">
              <a:rPr lang="zh-CN" altLang="zh-CN" smtClean="0"/>
              <a:t>1</a:t>
            </a:fld>
            <a:endParaRPr lang="zh-CN"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effectLst>
                  <a:outerShdw blurRad="38100" dist="38100" dir="2700000" algn="tl">
                    <a:srgbClr val="000000">
                      <a:alpha val="43137"/>
                    </a:srgbClr>
                  </a:outerShdw>
                </a:effectLst>
              </a:rPr>
              <a:t>知识储备</a:t>
            </a:r>
          </a:p>
        </p:txBody>
      </p:sp>
      <p:sp>
        <p:nvSpPr>
          <p:cNvPr id="3" name="内容占位符 2"/>
          <p:cNvSpPr>
            <a:spLocks noGrp="1"/>
          </p:cNvSpPr>
          <p:nvPr>
            <p:ph idx="1"/>
          </p:nvPr>
        </p:nvSpPr>
        <p:spPr/>
        <p:txBody>
          <a:bodyPr/>
          <a:lstStyle/>
          <a:p>
            <a:pPr>
              <a:defRPr/>
            </a:pPr>
            <a:r>
              <a:rPr lang="zh-CN" altLang="en-US" b="1" dirty="0">
                <a:effectLst>
                  <a:outerShdw blurRad="38100" dist="38100" dir="2700000" algn="tl">
                    <a:srgbClr val="000000">
                      <a:alpha val="43137"/>
                    </a:srgbClr>
                  </a:outerShdw>
                </a:effectLst>
              </a:rPr>
              <a:t>数学</a:t>
            </a:r>
            <a:endParaRPr lang="en-US" altLang="zh-CN" b="1" dirty="0">
              <a:effectLst>
                <a:outerShdw blurRad="38100" dist="38100" dir="2700000" algn="tl">
                  <a:srgbClr val="000000">
                    <a:alpha val="43137"/>
                  </a:srgbClr>
                </a:outerShdw>
              </a:effectLst>
            </a:endParaRPr>
          </a:p>
          <a:p>
            <a:pPr lvl="1">
              <a:defRPr/>
            </a:pPr>
            <a:r>
              <a:rPr lang="zh-CN" altLang="en-US" b="1" dirty="0">
                <a:effectLst>
                  <a:outerShdw blurRad="38100" dist="38100" dir="2700000" algn="tl">
                    <a:srgbClr val="000000">
                      <a:alpha val="43137"/>
                    </a:srgbClr>
                  </a:outerShdw>
                </a:effectLst>
              </a:rPr>
              <a:t>高等数学</a:t>
            </a:r>
            <a:endParaRPr lang="en-US" altLang="zh-CN" b="1" dirty="0">
              <a:effectLst>
                <a:outerShdw blurRad="38100" dist="38100" dir="2700000" algn="tl">
                  <a:srgbClr val="000000">
                    <a:alpha val="43137"/>
                  </a:srgbClr>
                </a:outerShdw>
              </a:effectLst>
            </a:endParaRPr>
          </a:p>
          <a:p>
            <a:pPr lvl="1">
              <a:defRPr/>
            </a:pPr>
            <a:r>
              <a:rPr lang="zh-CN" altLang="en-US" b="1" dirty="0">
                <a:effectLst>
                  <a:outerShdw blurRad="38100" dist="38100" dir="2700000" algn="tl">
                    <a:srgbClr val="000000">
                      <a:alpha val="43137"/>
                    </a:srgbClr>
                  </a:outerShdw>
                </a:effectLst>
              </a:rPr>
              <a:t>线性代数（矩阵）</a:t>
            </a:r>
            <a:endParaRPr lang="en-US" altLang="zh-CN" b="1" dirty="0">
              <a:effectLst>
                <a:outerShdw blurRad="38100" dist="38100" dir="2700000" algn="tl">
                  <a:srgbClr val="000000">
                    <a:alpha val="43137"/>
                  </a:srgbClr>
                </a:outerShdw>
              </a:effectLst>
            </a:endParaRPr>
          </a:p>
          <a:p>
            <a:pPr lvl="1">
              <a:defRPr/>
            </a:pPr>
            <a:r>
              <a:rPr lang="zh-CN" altLang="en-US" b="1" dirty="0">
                <a:effectLst>
                  <a:outerShdw blurRad="38100" dist="38100" dir="2700000" algn="tl">
                    <a:srgbClr val="000000">
                      <a:alpha val="43137"/>
                    </a:srgbClr>
                  </a:outerShdw>
                </a:effectLst>
              </a:rPr>
              <a:t>数理统计</a:t>
            </a:r>
            <a:endParaRPr lang="en-US" altLang="zh-CN" b="1" dirty="0">
              <a:effectLst>
                <a:outerShdw blurRad="38100" dist="38100" dir="2700000" algn="tl">
                  <a:srgbClr val="000000">
                    <a:alpha val="43137"/>
                  </a:srgbClr>
                </a:outerShdw>
              </a:effectLst>
            </a:endParaRPr>
          </a:p>
          <a:p>
            <a:pPr lvl="1">
              <a:defRPr/>
            </a:pPr>
            <a:r>
              <a:rPr lang="en-US" altLang="zh-CN" b="1" dirty="0">
                <a:effectLst>
                  <a:outerShdw blurRad="38100" dist="38100" dir="2700000" algn="tl">
                    <a:srgbClr val="000000">
                      <a:alpha val="43137"/>
                    </a:srgbClr>
                  </a:outerShdw>
                </a:effectLst>
              </a:rPr>
              <a:t>…</a:t>
            </a:r>
          </a:p>
          <a:p>
            <a:pPr>
              <a:defRPr/>
            </a:pPr>
            <a:r>
              <a:rPr lang="zh-CN" altLang="en-US" b="1" dirty="0">
                <a:effectLst>
                  <a:outerShdw blurRad="38100" dist="38100" dir="2700000" algn="tl">
                    <a:srgbClr val="000000">
                      <a:alpha val="43137"/>
                    </a:srgbClr>
                  </a:outerShdw>
                </a:effectLst>
              </a:rPr>
              <a:t>编程</a:t>
            </a:r>
            <a:endParaRPr lang="en-US" altLang="zh-CN" b="1" dirty="0">
              <a:effectLst>
                <a:outerShdw blurRad="38100" dist="38100" dir="2700000" algn="tl">
                  <a:srgbClr val="000000">
                    <a:alpha val="43137"/>
                  </a:srgbClr>
                </a:outerShdw>
              </a:effectLst>
            </a:endParaRPr>
          </a:p>
          <a:p>
            <a:pPr lvl="1">
              <a:defRPr/>
            </a:pPr>
            <a:r>
              <a:rPr lang="en-US" altLang="zh-CN" b="1" dirty="0">
                <a:effectLst>
                  <a:outerShdw blurRad="38100" dist="38100" dir="2700000" algn="tl">
                    <a:srgbClr val="000000">
                      <a:alpha val="43137"/>
                    </a:srgbClr>
                  </a:outerShdw>
                </a:effectLst>
              </a:rPr>
              <a:t>Python</a:t>
            </a:r>
            <a:r>
              <a:rPr lang="zh-CN" altLang="en-US" b="1" dirty="0">
                <a:effectLst>
                  <a:outerShdw blurRad="38100" dist="38100" dir="2700000" algn="tl">
                    <a:srgbClr val="000000">
                      <a:alpha val="43137"/>
                    </a:srgbClr>
                  </a:outerShdw>
                </a:effectLst>
              </a:rPr>
              <a:t>（推荐</a:t>
            </a:r>
            <a:r>
              <a:rPr lang="en-US" altLang="zh-CN" b="1" dirty="0">
                <a:effectLst>
                  <a:outerShdw blurRad="38100" dist="38100" dir="2700000" algn="tl">
                    <a:srgbClr val="000000">
                      <a:alpha val="43137"/>
                    </a:srgbClr>
                  </a:outerShdw>
                </a:effectLst>
              </a:rPr>
              <a:t>Anaconda</a:t>
            </a:r>
            <a:r>
              <a:rPr lang="zh-CN" altLang="en-US" b="1" dirty="0">
                <a:effectLst>
                  <a:outerShdw blurRad="38100" dist="38100" dir="2700000" algn="tl">
                    <a:srgbClr val="000000">
                      <a:alpha val="43137"/>
                    </a:srgbClr>
                  </a:outerShdw>
                </a:effectLst>
              </a:rPr>
              <a:t>）</a:t>
            </a:r>
            <a:endParaRPr lang="en-US" altLang="zh-CN" b="1" dirty="0">
              <a:effectLst>
                <a:outerShdw blurRad="38100" dist="38100" dir="2700000" algn="tl">
                  <a:srgbClr val="000000">
                    <a:alpha val="43137"/>
                  </a:srgbClr>
                </a:outerShdw>
              </a:effectLst>
            </a:endParaRPr>
          </a:p>
          <a:p>
            <a:pPr lvl="1">
              <a:defRPr/>
            </a:pPr>
            <a:r>
              <a:rPr lang="en-US" altLang="zh-CN" b="1" dirty="0" err="1">
                <a:effectLst>
                  <a:outerShdw blurRad="38100" dist="38100" dir="2700000" algn="tl">
                    <a:srgbClr val="000000">
                      <a:alpha val="43137"/>
                    </a:srgbClr>
                  </a:outerShdw>
                </a:effectLst>
              </a:rPr>
              <a:t>Matlab</a:t>
            </a:r>
            <a:endParaRPr lang="en-US" altLang="zh-CN" b="1" dirty="0">
              <a:effectLst>
                <a:outerShdw blurRad="38100" dist="38100" dir="2700000" algn="tl">
                  <a:srgbClr val="000000">
                    <a:alpha val="43137"/>
                  </a:srgbClr>
                </a:outerShdw>
              </a:effectLst>
            </a:endParaRPr>
          </a:p>
          <a:p>
            <a:pPr lvl="1">
              <a:defRPr/>
            </a:pPr>
            <a:r>
              <a:rPr lang="en-US" altLang="zh-CN" b="1" dirty="0">
                <a:effectLst>
                  <a:outerShdw blurRad="38100" dist="38100" dir="2700000" algn="tl">
                    <a:srgbClr val="000000">
                      <a:alpha val="43137"/>
                    </a:srgbClr>
                  </a:outerShdw>
                </a:effectLst>
              </a:rPr>
              <a:t>R</a:t>
            </a:r>
          </a:p>
          <a:p>
            <a:pPr lvl="1">
              <a:defRPr/>
            </a:pPr>
            <a:r>
              <a:rPr lang="en-US" altLang="zh-CN" b="1" dirty="0">
                <a:effectLst>
                  <a:outerShdw blurRad="38100" dist="38100" dir="2700000" algn="tl">
                    <a:srgbClr val="000000">
                      <a:alpha val="43137"/>
                    </a:srgbClr>
                  </a:outerShdw>
                </a:effectLst>
              </a:rPr>
              <a:t>…</a:t>
            </a:r>
            <a:endParaRPr lang="zh-CN" altLang="en-US" b="1" dirty="0">
              <a:effectLst>
                <a:outerShdw blurRad="38100" dist="38100" dir="2700000" algn="tl">
                  <a:srgbClr val="000000">
                    <a:alpha val="43137"/>
                  </a:srgbClr>
                </a:outerShdw>
              </a:effectLst>
            </a:endParaRPr>
          </a:p>
        </p:txBody>
      </p:sp>
      <p:sp>
        <p:nvSpPr>
          <p:cNvPr id="4" name="灯片编号占位符 3"/>
          <p:cNvSpPr>
            <a:spLocks noGrp="1"/>
          </p:cNvSpPr>
          <p:nvPr>
            <p:ph type="sldNum" sz="quarter" idx="12"/>
          </p:nvPr>
        </p:nvSpPr>
        <p:spPr/>
        <p:txBody>
          <a:bodyPr/>
          <a:lstStyle/>
          <a:p>
            <a:pPr>
              <a:defRPr/>
            </a:pPr>
            <a:fld id="{64DB5BE0-B235-44F1-B52F-92B56B68AAB8}" type="slidenum">
              <a:rPr lang="zh-CN" altLang="zh-CN" smtClean="0"/>
              <a:t>10</a:t>
            </a:fld>
            <a:endParaRPr lang="zh-CN"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effectLst>
                  <a:outerShdw blurRad="38100" dist="38100" dir="2700000" algn="tl">
                    <a:srgbClr val="000000">
                      <a:alpha val="43137"/>
                    </a:srgbClr>
                  </a:outerShdw>
                </a:effectLst>
              </a:rPr>
              <a:t>课后准备</a:t>
            </a:r>
          </a:p>
        </p:txBody>
      </p:sp>
      <p:sp>
        <p:nvSpPr>
          <p:cNvPr id="3" name="内容占位符 2"/>
          <p:cNvSpPr>
            <a:spLocks noGrp="1"/>
          </p:cNvSpPr>
          <p:nvPr>
            <p:ph idx="1"/>
          </p:nvPr>
        </p:nvSpPr>
        <p:spPr/>
        <p:txBody>
          <a:bodyPr/>
          <a:lstStyle/>
          <a:p>
            <a:pPr>
              <a:defRPr/>
            </a:pPr>
            <a:r>
              <a:rPr lang="en-US" b="1" dirty="0">
                <a:effectLst>
                  <a:outerShdw blurRad="38100" dist="38100" dir="2700000" algn="tl">
                    <a:srgbClr val="000000">
                      <a:alpha val="43137"/>
                    </a:srgbClr>
                  </a:outerShdw>
                </a:effectLst>
              </a:rPr>
              <a:t>1.</a:t>
            </a:r>
            <a:r>
              <a:rPr lang="zh-CN" altLang="en-US" b="1" dirty="0">
                <a:effectLst>
                  <a:outerShdw blurRad="38100" dist="38100" dir="2700000" algn="tl">
                    <a:srgbClr val="000000">
                      <a:alpha val="43137"/>
                    </a:srgbClr>
                  </a:outerShdw>
                </a:effectLst>
              </a:rPr>
              <a:t>安装</a:t>
            </a:r>
            <a:r>
              <a:rPr lang="en-US" altLang="zh-CN" b="1" dirty="0">
                <a:effectLst>
                  <a:outerShdw blurRad="38100" dist="38100" dir="2700000" algn="tl">
                    <a:srgbClr val="000000">
                      <a:alpha val="43137"/>
                    </a:srgbClr>
                  </a:outerShdw>
                </a:effectLst>
              </a:rPr>
              <a:t>Python</a:t>
            </a:r>
          </a:p>
          <a:p>
            <a:pPr>
              <a:defRPr/>
            </a:pPr>
            <a:r>
              <a:rPr lang="en-US" altLang="zh-CN" b="1" dirty="0">
                <a:effectLst>
                  <a:outerShdw blurRad="38100" dist="38100" dir="2700000" algn="tl">
                    <a:srgbClr val="000000">
                      <a:alpha val="43137"/>
                    </a:srgbClr>
                  </a:outerShdw>
                </a:effectLst>
              </a:rPr>
              <a:t>2.</a:t>
            </a:r>
            <a:r>
              <a:rPr lang="zh-CN" altLang="en-US" b="1" dirty="0">
                <a:effectLst>
                  <a:outerShdw blurRad="38100" dist="38100" dir="2700000" algn="tl">
                    <a:srgbClr val="000000">
                      <a:alpha val="43137"/>
                    </a:srgbClr>
                  </a:outerShdw>
                </a:effectLst>
              </a:rPr>
              <a:t>安装</a:t>
            </a:r>
            <a:r>
              <a:rPr lang="en-US" altLang="zh-CN" b="1" dirty="0">
                <a:effectLst>
                  <a:outerShdw blurRad="38100" dist="38100" dir="2700000" algn="tl">
                    <a:srgbClr val="000000">
                      <a:alpha val="43137"/>
                    </a:srgbClr>
                  </a:outerShdw>
                </a:effectLst>
              </a:rPr>
              <a:t>Anaconda</a:t>
            </a:r>
          </a:p>
          <a:p>
            <a:pPr>
              <a:defRPr/>
            </a:pPr>
            <a:r>
              <a:rPr lang="en-US" altLang="zh-CN" b="1" dirty="0">
                <a:effectLst>
                  <a:outerShdw blurRad="38100" dist="38100" dir="2700000" algn="tl">
                    <a:srgbClr val="000000">
                      <a:alpha val="43137"/>
                    </a:srgbClr>
                  </a:outerShdw>
                </a:effectLst>
              </a:rPr>
              <a:t>3.</a:t>
            </a:r>
            <a:r>
              <a:rPr lang="zh-CN" altLang="en-US" b="1" dirty="0">
                <a:effectLst>
                  <a:outerShdw blurRad="38100" dist="38100" dir="2700000" algn="tl">
                    <a:srgbClr val="000000">
                      <a:alpha val="43137"/>
                    </a:srgbClr>
                  </a:outerShdw>
                </a:effectLst>
              </a:rPr>
              <a:t>编译调试环境（</a:t>
            </a:r>
            <a:r>
              <a:rPr lang="en-US" altLang="zh-CN" b="1" dirty="0" err="1">
                <a:effectLst>
                  <a:outerShdw blurRad="38100" dist="38100" dir="2700000" algn="tl">
                    <a:srgbClr val="000000">
                      <a:alpha val="43137"/>
                    </a:srgbClr>
                  </a:outerShdw>
                </a:effectLst>
              </a:rPr>
              <a:t>Jupyter</a:t>
            </a:r>
            <a:r>
              <a:rPr lang="en-US" altLang="zh-CN" b="1" dirty="0">
                <a:effectLst>
                  <a:outerShdw blurRad="38100" dist="38100" dir="2700000" algn="tl">
                    <a:srgbClr val="000000">
                      <a:alpha val="43137"/>
                    </a:srgbClr>
                  </a:outerShdw>
                </a:effectLst>
              </a:rPr>
              <a:t>/</a:t>
            </a:r>
            <a:r>
              <a:rPr lang="en-US" altLang="zh-CN" b="1" dirty="0" err="1">
                <a:effectLst>
                  <a:outerShdw blurRad="38100" dist="38100" dir="2700000" algn="tl">
                    <a:srgbClr val="000000">
                      <a:alpha val="43137"/>
                    </a:srgbClr>
                  </a:outerShdw>
                </a:effectLst>
              </a:rPr>
              <a:t>Pycharm</a:t>
            </a:r>
            <a:r>
              <a:rPr lang="zh-CN" altLang="en-US" b="1" dirty="0">
                <a:effectLst>
                  <a:outerShdw blurRad="38100" dist="38100" dir="2700000" algn="tl">
                    <a:srgbClr val="000000">
                      <a:alpha val="43137"/>
                    </a:srgbClr>
                  </a:outerShdw>
                </a:effectLst>
              </a:rPr>
              <a:t>）</a:t>
            </a:r>
            <a:endParaRPr lang="en-US" altLang="zh-CN" b="1" dirty="0">
              <a:effectLst>
                <a:outerShdw blurRad="38100" dist="38100" dir="2700000" algn="tl">
                  <a:srgbClr val="000000">
                    <a:alpha val="43137"/>
                  </a:srgbClr>
                </a:outerShdw>
              </a:effectLst>
            </a:endParaRPr>
          </a:p>
          <a:p>
            <a:pPr>
              <a:defRPr/>
            </a:pPr>
            <a:r>
              <a:rPr lang="en-US" altLang="zh-CN" b="1" dirty="0">
                <a:effectLst>
                  <a:outerShdw blurRad="38100" dist="38100" dir="2700000" algn="tl">
                    <a:srgbClr val="000000">
                      <a:alpha val="43137"/>
                    </a:srgbClr>
                  </a:outerShdw>
                </a:effectLst>
              </a:rPr>
              <a:t>4.GitHub</a:t>
            </a:r>
            <a:endParaRPr lang="zh-CN" altLang="en-US" b="1" dirty="0">
              <a:effectLst>
                <a:outerShdw blurRad="38100" dist="38100" dir="2700000" algn="tl">
                  <a:srgbClr val="000000">
                    <a:alpha val="43137"/>
                  </a:srgbClr>
                </a:outerShdw>
              </a:effectLst>
            </a:endParaRPr>
          </a:p>
        </p:txBody>
      </p:sp>
      <p:sp>
        <p:nvSpPr>
          <p:cNvPr id="4" name="灯片编号占位符 3"/>
          <p:cNvSpPr>
            <a:spLocks noGrp="1"/>
          </p:cNvSpPr>
          <p:nvPr>
            <p:ph type="sldNum" sz="quarter" idx="12"/>
          </p:nvPr>
        </p:nvSpPr>
        <p:spPr/>
        <p:txBody>
          <a:bodyPr/>
          <a:lstStyle/>
          <a:p>
            <a:pPr>
              <a:defRPr/>
            </a:pPr>
            <a:fld id="{64DB5BE0-B235-44F1-B52F-92B56B68AAB8}" type="slidenum">
              <a:rPr lang="zh-CN" altLang="zh-CN" smtClean="0"/>
              <a:t>11</a:t>
            </a:fld>
            <a:endParaRPr lang="zh-CN"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email"/>
          <a:srcRect/>
          <a:stretch>
            <a:fillRect/>
          </a:stretch>
        </p:blipFill>
        <p:spPr bwMode="auto">
          <a:xfrm>
            <a:off x="468313" y="908050"/>
            <a:ext cx="8178800"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12</a:t>
            </a:fld>
            <a:endParaRPr lang="zh-CN"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7F1D2-8393-4969-BA20-B0C51A3BE4F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5F043B0-BD62-4701-B06B-79A1E440EC4A}"/>
              </a:ext>
            </a:extLst>
          </p:cNvPr>
          <p:cNvSpPr>
            <a:spLocks noGrp="1"/>
          </p:cNvSpPr>
          <p:nvPr>
            <p:ph sz="quarter" idx="1"/>
          </p:nvPr>
        </p:nvSpPr>
        <p:spPr/>
        <p:txBody>
          <a:bodyPr/>
          <a:lstStyle/>
          <a:p>
            <a:endParaRPr lang="zh-CN" altLang="en-US"/>
          </a:p>
        </p:txBody>
      </p:sp>
      <p:pic>
        <p:nvPicPr>
          <p:cNvPr id="5" name="图片 4">
            <a:extLst>
              <a:ext uri="{FF2B5EF4-FFF2-40B4-BE49-F238E27FC236}">
                <a16:creationId xmlns:a16="http://schemas.microsoft.com/office/drawing/2014/main" id="{3B60EF57-620D-4C82-BA86-7D9C5EDDCB8A}"/>
              </a:ext>
            </a:extLst>
          </p:cNvPr>
          <p:cNvPicPr>
            <a:picLocks noChangeAspect="1"/>
          </p:cNvPicPr>
          <p:nvPr/>
        </p:nvPicPr>
        <p:blipFill>
          <a:blip r:embed="rId2"/>
          <a:stretch>
            <a:fillRect/>
          </a:stretch>
        </p:blipFill>
        <p:spPr>
          <a:xfrm>
            <a:off x="286378" y="1071908"/>
            <a:ext cx="8571244" cy="4714184"/>
          </a:xfrm>
          <a:prstGeom prst="rect">
            <a:avLst/>
          </a:prstGeom>
        </p:spPr>
      </p:pic>
      <p:sp>
        <p:nvSpPr>
          <p:cNvPr id="7" name="文本框 6">
            <a:extLst>
              <a:ext uri="{FF2B5EF4-FFF2-40B4-BE49-F238E27FC236}">
                <a16:creationId xmlns:a16="http://schemas.microsoft.com/office/drawing/2014/main" id="{CD6B86BC-5CD8-4781-B35F-B205711EFDAB}"/>
              </a:ext>
            </a:extLst>
          </p:cNvPr>
          <p:cNvSpPr txBox="1"/>
          <p:nvPr/>
        </p:nvSpPr>
        <p:spPr>
          <a:xfrm>
            <a:off x="914400" y="303941"/>
            <a:ext cx="5652197" cy="369332"/>
          </a:xfrm>
          <a:prstGeom prst="rect">
            <a:avLst/>
          </a:prstGeom>
          <a:noFill/>
        </p:spPr>
        <p:txBody>
          <a:bodyPr wrap="square">
            <a:spAutoFit/>
          </a:bodyPr>
          <a:lstStyle/>
          <a:p>
            <a:r>
              <a:rPr lang="zh-CN" altLang="en-US" dirty="0"/>
              <a:t>https://mirrors.tuna.tsinghua.edu.cn/anaconda/archive/</a:t>
            </a:r>
          </a:p>
        </p:txBody>
      </p:sp>
    </p:spTree>
    <p:extLst>
      <p:ext uri="{BB962C8B-B14F-4D97-AF65-F5344CB8AC3E}">
        <p14:creationId xmlns:p14="http://schemas.microsoft.com/office/powerpoint/2010/main" val="2719280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545CF-6CA5-4D7E-B927-D6A2CA6C838D}"/>
              </a:ext>
            </a:extLst>
          </p:cNvPr>
          <p:cNvSpPr>
            <a:spLocks noGrp="1"/>
          </p:cNvSpPr>
          <p:nvPr>
            <p:ph type="title"/>
          </p:nvPr>
        </p:nvSpPr>
        <p:spPr/>
        <p:txBody>
          <a:bodyPr/>
          <a:lstStyle/>
          <a:p>
            <a:r>
              <a:rPr lang="en-US" altLang="zh-CN" dirty="0" err="1"/>
              <a:t>Jupyter</a:t>
            </a:r>
            <a:r>
              <a:rPr lang="en-US" altLang="zh-CN" dirty="0"/>
              <a:t> Notebook</a:t>
            </a:r>
            <a:endParaRPr lang="zh-CN" altLang="en-US" dirty="0"/>
          </a:p>
        </p:txBody>
      </p:sp>
      <p:sp>
        <p:nvSpPr>
          <p:cNvPr id="3" name="内容占位符 2">
            <a:extLst>
              <a:ext uri="{FF2B5EF4-FFF2-40B4-BE49-F238E27FC236}">
                <a16:creationId xmlns:a16="http://schemas.microsoft.com/office/drawing/2014/main" id="{CCDE5DA5-6C6A-48DC-B458-09C2ADAB33D8}"/>
              </a:ext>
            </a:extLst>
          </p:cNvPr>
          <p:cNvSpPr>
            <a:spLocks noGrp="1"/>
          </p:cNvSpPr>
          <p:nvPr>
            <p:ph sz="quarter" idx="1"/>
          </p:nvPr>
        </p:nvSpPr>
        <p:spPr/>
        <p:txBody>
          <a:bodyPr/>
          <a:lstStyle/>
          <a:p>
            <a:pPr marL="0" indent="0">
              <a:buNone/>
            </a:pPr>
            <a:r>
              <a:rPr lang="en-US" altLang="zh-CN" dirty="0">
                <a:latin typeface="Arial" panose="020B0604020202020204" pitchFamily="34" charset="0"/>
                <a:cs typeface="Arial" panose="020B0604020202020204" pitchFamily="34" charset="0"/>
                <a:hlinkClick r:id="rId3"/>
              </a:rPr>
              <a:t>https://blog.csdn.net/guleileo/article/details/80490921</a:t>
            </a:r>
            <a:endParaRPr lang="en-US" altLang="zh-CN" dirty="0">
              <a:latin typeface="Arial" panose="020B0604020202020204" pitchFamily="34" charset="0"/>
              <a:cs typeface="Arial" panose="020B0604020202020204" pitchFamily="34" charset="0"/>
            </a:endParaRPr>
          </a:p>
          <a:p>
            <a:pPr marL="0" indent="0">
              <a:buNone/>
            </a:pPr>
            <a:r>
              <a:rPr lang="en-US" altLang="zh-CN" dirty="0">
                <a:latin typeface="Arial" panose="020B0604020202020204" pitchFamily="34" charset="0"/>
                <a:cs typeface="Arial" panose="020B0604020202020204" pitchFamily="34" charset="0"/>
                <a:hlinkClick r:id="rId4"/>
              </a:rPr>
              <a:t>https://www.zhihu.com/question/46309360/answer/254638807</a:t>
            </a:r>
            <a:endParaRPr lang="en-US" altLang="zh-CN"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8FF3459A-E87B-47E0-A209-F79D51344C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712" y="2721936"/>
            <a:ext cx="6042592" cy="428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132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A5E887-E05F-4294-A0F0-980AAE5A8146}"/>
              </a:ext>
            </a:extLst>
          </p:cNvPr>
          <p:cNvSpPr>
            <a:spLocks noGrp="1"/>
          </p:cNvSpPr>
          <p:nvPr>
            <p:ph sz="quarter" idx="1"/>
          </p:nvPr>
        </p:nvSpPr>
        <p:spPr/>
        <p:txBody>
          <a:bodyPr/>
          <a:lstStyle/>
          <a:p>
            <a:endParaRPr lang="zh-CN" altLang="en-US"/>
          </a:p>
        </p:txBody>
      </p:sp>
      <p:pic>
        <p:nvPicPr>
          <p:cNvPr id="5" name="图片 4">
            <a:extLst>
              <a:ext uri="{FF2B5EF4-FFF2-40B4-BE49-F238E27FC236}">
                <a16:creationId xmlns:a16="http://schemas.microsoft.com/office/drawing/2014/main" id="{A084A164-6463-477F-ADE9-6225C9B353FA}"/>
              </a:ext>
            </a:extLst>
          </p:cNvPr>
          <p:cNvPicPr>
            <a:picLocks noChangeAspect="1"/>
          </p:cNvPicPr>
          <p:nvPr/>
        </p:nvPicPr>
        <p:blipFill>
          <a:blip r:embed="rId2"/>
          <a:stretch>
            <a:fillRect/>
          </a:stretch>
        </p:blipFill>
        <p:spPr>
          <a:xfrm>
            <a:off x="236217" y="1345156"/>
            <a:ext cx="8671566" cy="4167688"/>
          </a:xfrm>
          <a:prstGeom prst="rect">
            <a:avLst/>
          </a:prstGeom>
        </p:spPr>
      </p:pic>
      <p:sp>
        <p:nvSpPr>
          <p:cNvPr id="7" name="文本框 6">
            <a:extLst>
              <a:ext uri="{FF2B5EF4-FFF2-40B4-BE49-F238E27FC236}">
                <a16:creationId xmlns:a16="http://schemas.microsoft.com/office/drawing/2014/main" id="{563263AF-878F-459B-9BFD-439E04F047EA}"/>
              </a:ext>
            </a:extLst>
          </p:cNvPr>
          <p:cNvSpPr txBox="1"/>
          <p:nvPr/>
        </p:nvSpPr>
        <p:spPr>
          <a:xfrm>
            <a:off x="802758" y="638145"/>
            <a:ext cx="7538484" cy="400110"/>
          </a:xfrm>
          <a:prstGeom prst="rect">
            <a:avLst/>
          </a:prstGeom>
          <a:noFill/>
        </p:spPr>
        <p:txBody>
          <a:bodyPr wrap="square">
            <a:spAutoFit/>
          </a:bodyPr>
          <a:lstStyle/>
          <a:p>
            <a:r>
              <a:rPr lang="zh-CN" altLang="en-US" sz="2000" dirty="0">
                <a:latin typeface="Arial" panose="020B0604020202020204" pitchFamily="34" charset="0"/>
                <a:cs typeface="Arial" panose="020B0604020202020204" pitchFamily="34" charset="0"/>
              </a:rPr>
              <a:t>https://www.jetbrains.com/pycharm/download/#section=windows</a:t>
            </a:r>
          </a:p>
        </p:txBody>
      </p:sp>
    </p:spTree>
    <p:extLst>
      <p:ext uri="{BB962C8B-B14F-4D97-AF65-F5344CB8AC3E}">
        <p14:creationId xmlns:p14="http://schemas.microsoft.com/office/powerpoint/2010/main" val="2706057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3AF08-A4A8-4A32-9092-709B5B400AF7}"/>
              </a:ext>
            </a:extLst>
          </p:cNvPr>
          <p:cNvSpPr>
            <a:spLocks noGrp="1"/>
          </p:cNvSpPr>
          <p:nvPr>
            <p:ph type="title"/>
          </p:nvPr>
        </p:nvSpPr>
        <p:spPr/>
        <p:txBody>
          <a:bodyPr/>
          <a:lstStyle/>
          <a:p>
            <a:r>
              <a:rPr lang="en-US" altLang="zh-CN" dirty="0" err="1"/>
              <a:t>Pycharm</a:t>
            </a:r>
            <a:r>
              <a:rPr lang="zh-CN" altLang="en-US" dirty="0"/>
              <a:t>环境配置</a:t>
            </a:r>
          </a:p>
        </p:txBody>
      </p:sp>
      <p:sp>
        <p:nvSpPr>
          <p:cNvPr id="3" name="内容占位符 2">
            <a:extLst>
              <a:ext uri="{FF2B5EF4-FFF2-40B4-BE49-F238E27FC236}">
                <a16:creationId xmlns:a16="http://schemas.microsoft.com/office/drawing/2014/main" id="{663DAB61-8205-4EBD-A1E2-284212D8FA26}"/>
              </a:ext>
            </a:extLst>
          </p:cNvPr>
          <p:cNvSpPr>
            <a:spLocks noGrp="1"/>
          </p:cNvSpPr>
          <p:nvPr>
            <p:ph sz="quarter" idx="1"/>
          </p:nvPr>
        </p:nvSpPr>
        <p:spPr/>
        <p:txBody>
          <a:bodyPr>
            <a:normAutofit/>
          </a:bodyPr>
          <a:lstStyle/>
          <a:p>
            <a:pPr marL="0" indent="0">
              <a:buNone/>
            </a:pPr>
            <a:endParaRPr lang="en-US" altLang="zh-CN" sz="2000" dirty="0">
              <a:latin typeface="Arial" panose="020B0604020202020204" pitchFamily="34" charset="0"/>
              <a:cs typeface="Arial" panose="020B0604020202020204" pitchFamily="34" charset="0"/>
              <a:hlinkClick r:id="rId2"/>
            </a:endParaRPr>
          </a:p>
          <a:p>
            <a:pPr marL="0" indent="0">
              <a:buNone/>
            </a:pPr>
            <a:endParaRPr lang="en-US" altLang="zh-CN" sz="2000" dirty="0">
              <a:latin typeface="Arial" panose="020B0604020202020204" pitchFamily="34" charset="0"/>
              <a:cs typeface="Arial" panose="020B0604020202020204" pitchFamily="34" charset="0"/>
              <a:hlinkClick r:id="rId2"/>
            </a:endParaRPr>
          </a:p>
          <a:p>
            <a:pPr marL="0" indent="0">
              <a:buNone/>
            </a:pPr>
            <a:endParaRPr lang="en-US" altLang="zh-CN" sz="2000" dirty="0">
              <a:latin typeface="Arial" panose="020B0604020202020204" pitchFamily="34" charset="0"/>
              <a:cs typeface="Arial" panose="020B0604020202020204" pitchFamily="34" charset="0"/>
              <a:hlinkClick r:id="rId2"/>
            </a:endParaRPr>
          </a:p>
          <a:p>
            <a:pPr marL="0" indent="0">
              <a:buNone/>
            </a:pPr>
            <a:endParaRPr lang="en-US" altLang="zh-CN" sz="2000" dirty="0">
              <a:latin typeface="Arial" panose="020B0604020202020204" pitchFamily="34" charset="0"/>
              <a:cs typeface="Arial" panose="020B0604020202020204" pitchFamily="34" charset="0"/>
              <a:hlinkClick r:id="rId2"/>
            </a:endParaRPr>
          </a:p>
          <a:p>
            <a:pPr marL="0" indent="0">
              <a:buNone/>
            </a:pPr>
            <a:endParaRPr lang="en-US" altLang="zh-CN" sz="2000" dirty="0">
              <a:latin typeface="Arial" panose="020B0604020202020204" pitchFamily="34" charset="0"/>
              <a:cs typeface="Arial" panose="020B0604020202020204" pitchFamily="34" charset="0"/>
              <a:hlinkClick r:id="rId2"/>
            </a:endParaRPr>
          </a:p>
          <a:p>
            <a:pPr marL="0" indent="0">
              <a:buNone/>
            </a:pPr>
            <a:endParaRPr lang="en-US" altLang="zh-CN" sz="2000" dirty="0">
              <a:latin typeface="Arial" panose="020B0604020202020204" pitchFamily="34" charset="0"/>
              <a:cs typeface="Arial" panose="020B0604020202020204" pitchFamily="34" charset="0"/>
              <a:hlinkClick r:id="rId2"/>
            </a:endParaRPr>
          </a:p>
          <a:p>
            <a:pPr marL="274320" lvl="1" indent="0">
              <a:buNone/>
            </a:pPr>
            <a:r>
              <a:rPr lang="en-US" altLang="zh-CN" sz="2000" dirty="0">
                <a:latin typeface="Arial" panose="020B0604020202020204" pitchFamily="34" charset="0"/>
                <a:cs typeface="Arial" panose="020B0604020202020204" pitchFamily="34" charset="0"/>
                <a:hlinkClick r:id="rId2"/>
              </a:rPr>
              <a:t>https://blog.csdn.net/ling_mochen/article/details/79314118</a:t>
            </a:r>
            <a:endParaRPr lang="en-US" altLang="zh-CN" sz="2000" dirty="0">
              <a:latin typeface="Arial" panose="020B0604020202020204" pitchFamily="34" charset="0"/>
              <a:cs typeface="Arial" panose="020B0604020202020204" pitchFamily="34" charset="0"/>
            </a:endParaRPr>
          </a:p>
          <a:p>
            <a:pPr marL="274320" lvl="1" indent="0">
              <a:buNone/>
            </a:pPr>
            <a:endParaRPr lang="en-US" altLang="zh-CN" sz="2000" dirty="0">
              <a:latin typeface="Arial" panose="020B0604020202020204" pitchFamily="34" charset="0"/>
              <a:cs typeface="Arial" panose="020B0604020202020204" pitchFamily="34" charset="0"/>
            </a:endParaRPr>
          </a:p>
          <a:p>
            <a:pPr marL="0" indent="0">
              <a:buNone/>
            </a:pPr>
            <a:endParaRPr lang="zh-CN" altLang="en-US" sz="20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0B45BE3F-301F-4A7E-8DB5-A7251306CC16}"/>
              </a:ext>
            </a:extLst>
          </p:cNvPr>
          <p:cNvPicPr>
            <a:picLocks noChangeAspect="1"/>
          </p:cNvPicPr>
          <p:nvPr/>
        </p:nvPicPr>
        <p:blipFill>
          <a:blip r:embed="rId3"/>
          <a:stretch>
            <a:fillRect/>
          </a:stretch>
        </p:blipFill>
        <p:spPr>
          <a:xfrm>
            <a:off x="1309299" y="1757441"/>
            <a:ext cx="6595428" cy="1497387"/>
          </a:xfrm>
          <a:prstGeom prst="rect">
            <a:avLst/>
          </a:prstGeom>
        </p:spPr>
      </p:pic>
    </p:spTree>
    <p:extLst>
      <p:ext uri="{BB962C8B-B14F-4D97-AF65-F5344CB8AC3E}">
        <p14:creationId xmlns:p14="http://schemas.microsoft.com/office/powerpoint/2010/main" val="4064360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0"/>
            <a:ext cx="12192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stretch>
            <a:fillRect/>
          </a:stretch>
        </p:blipFill>
        <p:spPr>
          <a:xfrm>
            <a:off x="135255" y="640080"/>
            <a:ext cx="9008110" cy="55778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email"/>
          <a:srcRect/>
          <a:stretch>
            <a:fillRect/>
          </a:stretch>
        </p:blipFill>
        <p:spPr bwMode="auto">
          <a:xfrm>
            <a:off x="413543" y="927606"/>
            <a:ext cx="8316913" cy="519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19</a:t>
            </a:fld>
            <a:endParaRPr lang="zh-CN" altLang="zh-CN"/>
          </a:p>
        </p:txBody>
      </p:sp>
      <p:sp>
        <p:nvSpPr>
          <p:cNvPr id="3" name="文本框 2">
            <a:extLst>
              <a:ext uri="{FF2B5EF4-FFF2-40B4-BE49-F238E27FC236}">
                <a16:creationId xmlns:a16="http://schemas.microsoft.com/office/drawing/2014/main" id="{18751089-9A1A-4C95-BDD2-1BA51CF8BD6D}"/>
              </a:ext>
            </a:extLst>
          </p:cNvPr>
          <p:cNvSpPr txBox="1"/>
          <p:nvPr/>
        </p:nvSpPr>
        <p:spPr>
          <a:xfrm>
            <a:off x="7275007" y="3921370"/>
            <a:ext cx="114551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科学计算</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320040" lvl="1" indent="0" eaLnBrk="1" hangingPunct="1">
              <a:buNone/>
              <a:defRPr/>
            </a:pPr>
            <a:endParaRPr lang="en-US" altLang="zh-CN" dirty="0"/>
          </a:p>
          <a:p>
            <a:pPr eaLnBrk="1" hangingPunct="1">
              <a:defRPr/>
            </a:pPr>
            <a:r>
              <a:rPr lang="zh-CN" altLang="en-US" dirty="0">
                <a:solidFill>
                  <a:srgbClr val="0070C0"/>
                </a:solidFill>
              </a:rPr>
              <a:t>联系方式</a:t>
            </a:r>
            <a:endParaRPr lang="en-US" altLang="zh-CN" dirty="0">
              <a:solidFill>
                <a:srgbClr val="0070C0"/>
              </a:solidFill>
            </a:endParaRPr>
          </a:p>
          <a:p>
            <a:pPr lvl="1" eaLnBrk="1" hangingPunct="1">
              <a:buFont typeface="Wingdings" panose="05000000000000000000" pitchFamily="2" charset="2"/>
              <a:buChar char="u"/>
              <a:defRPr/>
            </a:pPr>
            <a:r>
              <a:rPr lang="en-US" altLang="zh-CN" dirty="0"/>
              <a:t>Office: </a:t>
            </a:r>
            <a:r>
              <a:rPr lang="zh-CN" altLang="en-US" dirty="0"/>
              <a:t>计算机学院</a:t>
            </a:r>
            <a:r>
              <a:rPr lang="en-US" altLang="zh-CN" dirty="0"/>
              <a:t>3</a:t>
            </a:r>
            <a:r>
              <a:rPr lang="zh-CN" altLang="en-US" dirty="0"/>
              <a:t>教</a:t>
            </a:r>
            <a:r>
              <a:rPr lang="en-US" altLang="zh-CN" dirty="0"/>
              <a:t>417</a:t>
            </a:r>
          </a:p>
          <a:p>
            <a:pPr lvl="1" eaLnBrk="1" hangingPunct="1">
              <a:buFont typeface="Wingdings" panose="05000000000000000000" pitchFamily="2" charset="2"/>
              <a:buChar char="u"/>
              <a:defRPr/>
            </a:pPr>
            <a:r>
              <a:rPr lang="en-US" altLang="zh-CN" dirty="0"/>
              <a:t>Mobile: </a:t>
            </a:r>
            <a:r>
              <a:rPr lang="zh-CN" altLang="en-US" dirty="0"/>
              <a:t>韩婷婷、</a:t>
            </a:r>
            <a:r>
              <a:rPr lang="en-US" altLang="zh-CN" dirty="0"/>
              <a:t>15045669375</a:t>
            </a:r>
            <a:endParaRPr lang="zh-CN" altLang="en-US" dirty="0"/>
          </a:p>
          <a:p>
            <a:pPr marL="320040" lvl="1" indent="0" eaLnBrk="1" hangingPunct="1">
              <a:buFont typeface="Wingdings" panose="05000000000000000000" pitchFamily="2" charset="2"/>
              <a:buNone/>
              <a:defRPr/>
            </a:pPr>
            <a:r>
              <a:rPr lang="zh-CN" altLang="en-US" dirty="0"/>
              <a:t>          周泉（助教、研一）：</a:t>
            </a:r>
            <a:endParaRPr lang="en-US" altLang="zh-CN" dirty="0"/>
          </a:p>
          <a:p>
            <a:pPr marL="0" indent="0">
              <a:buNone/>
              <a:defRPr/>
            </a:pPr>
            <a:r>
              <a:rPr lang="zh-CN" altLang="en-US" dirty="0"/>
              <a:t>      </a:t>
            </a:r>
          </a:p>
        </p:txBody>
      </p:sp>
      <p:sp>
        <p:nvSpPr>
          <p:cNvPr id="4" name="灯片编号占位符 3"/>
          <p:cNvSpPr>
            <a:spLocks noGrp="1"/>
          </p:cNvSpPr>
          <p:nvPr>
            <p:ph type="sldNum" sz="quarter" idx="12"/>
          </p:nvPr>
        </p:nvSpPr>
        <p:spPr/>
        <p:txBody>
          <a:bodyPr/>
          <a:lstStyle/>
          <a:p>
            <a:pPr>
              <a:defRPr/>
            </a:pPr>
            <a:fld id="{64DB5BE0-B235-44F1-B52F-92B56B68AAB8}" type="slidenum">
              <a:rPr lang="zh-CN" altLang="zh-CN" smtClean="0"/>
              <a:t>2</a:t>
            </a:fld>
            <a:endParaRPr lang="zh-CN" altLang="zh-CN"/>
          </a:p>
        </p:txBody>
      </p:sp>
      <p:sp>
        <p:nvSpPr>
          <p:cNvPr id="5" name="标题 1">
            <a:extLst>
              <a:ext uri="{FF2B5EF4-FFF2-40B4-BE49-F238E27FC236}">
                <a16:creationId xmlns:a16="http://schemas.microsoft.com/office/drawing/2014/main" id="{E5EE2737-2EEC-48DA-95AB-9E5A9F1C4A50}"/>
              </a:ext>
            </a:extLst>
          </p:cNvPr>
          <p:cNvSpPr txBox="1">
            <a:spLocks/>
          </p:cNvSpPr>
          <p:nvPr/>
        </p:nvSpPr>
        <p:spPr>
          <a:xfrm>
            <a:off x="603504" y="274638"/>
            <a:ext cx="7626096" cy="1143000"/>
          </a:xfrm>
          <a:prstGeom prst="rect">
            <a:avLst/>
          </a:prstGeom>
        </p:spPr>
        <p:txBody>
          <a:bodyPr bIns="91440" rtlCol="0" anchor="ctr" anchorCtr="0">
            <a:normAutofit/>
          </a:bodyPr>
          <a:lstStyle>
            <a:lvl1pPr algn="l" rtl="0" eaLnBrk="1" latinLnBrk="0" hangingPunct="1">
              <a:spcBef>
                <a:spcPct val="0"/>
              </a:spcBef>
              <a:buNone/>
              <a:defRPr kumimoji="0" sz="4000" b="1" kern="1200">
                <a:solidFill>
                  <a:schemeClr val="tx2"/>
                </a:solidFill>
                <a:latin typeface="黑体" panose="02010609060101010101" pitchFamily="49" charset="-122"/>
                <a:ea typeface="黑体" panose="02010609060101010101" pitchFamily="49" charset="-122"/>
                <a:cs typeface="+mj-cs"/>
              </a:defRPr>
            </a:lvl1pPr>
          </a:lstStyle>
          <a:p>
            <a:pPr>
              <a:defRPr/>
            </a:pPr>
            <a:r>
              <a:rPr lang="zh-CN" altLang="en-US" dirty="0">
                <a:effectLst>
                  <a:outerShdw blurRad="38100" dist="38100" dir="2700000" algn="tl">
                    <a:srgbClr val="000000">
                      <a:alpha val="43137"/>
                    </a:srgbClr>
                  </a:outerShdw>
                </a:effectLst>
              </a:rPr>
              <a:t>自我介绍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email"/>
          <a:srcRect/>
          <a:stretch>
            <a:fillRect/>
          </a:stretch>
        </p:blipFill>
        <p:spPr bwMode="auto">
          <a:xfrm>
            <a:off x="323850" y="836613"/>
            <a:ext cx="83661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20</a:t>
            </a:fld>
            <a:endParaRPr lang="zh-CN" altLang="zh-CN"/>
          </a:p>
        </p:txBody>
      </p:sp>
      <p:sp>
        <p:nvSpPr>
          <p:cNvPr id="4" name="文本框 3">
            <a:extLst>
              <a:ext uri="{FF2B5EF4-FFF2-40B4-BE49-F238E27FC236}">
                <a16:creationId xmlns:a16="http://schemas.microsoft.com/office/drawing/2014/main" id="{9BC111C4-16B2-4AEB-9DF2-6D57F082E8E5}"/>
              </a:ext>
            </a:extLst>
          </p:cNvPr>
          <p:cNvSpPr txBox="1"/>
          <p:nvPr/>
        </p:nvSpPr>
        <p:spPr>
          <a:xfrm>
            <a:off x="6039060" y="1781072"/>
            <a:ext cx="114551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可视化</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email"/>
          <a:srcRect/>
          <a:stretch>
            <a:fillRect/>
          </a:stretch>
        </p:blipFill>
        <p:spPr bwMode="auto">
          <a:xfrm>
            <a:off x="468313" y="1020763"/>
            <a:ext cx="8135937"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21</a:t>
            </a:fld>
            <a:endParaRPr lang="zh-CN" altLang="zh-CN"/>
          </a:p>
        </p:txBody>
      </p:sp>
      <p:sp>
        <p:nvSpPr>
          <p:cNvPr id="4" name="文本框 3">
            <a:extLst>
              <a:ext uri="{FF2B5EF4-FFF2-40B4-BE49-F238E27FC236}">
                <a16:creationId xmlns:a16="http://schemas.microsoft.com/office/drawing/2014/main" id="{7CBBE67F-4D7C-4222-8058-82DB989EBC0E}"/>
              </a:ext>
            </a:extLst>
          </p:cNvPr>
          <p:cNvSpPr txBox="1"/>
          <p:nvPr/>
        </p:nvSpPr>
        <p:spPr>
          <a:xfrm>
            <a:off x="6089301" y="1650442"/>
            <a:ext cx="137662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机器学习库</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85725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a:defRPr/>
            </a:pPr>
            <a:endParaRPr lang="zh-CN" altLang="en-US" b="1" dirty="0">
              <a:effectLst>
                <a:outerShdw blurRad="38100" dist="38100" dir="2700000" algn="tl">
                  <a:srgbClr val="000000">
                    <a:alpha val="43137"/>
                  </a:srgbClr>
                </a:outerShdw>
              </a:effectLst>
            </a:endParaRPr>
          </a:p>
        </p:txBody>
      </p:sp>
      <p:sp>
        <p:nvSpPr>
          <p:cNvPr id="26627" name="内容占位符 2"/>
          <p:cNvSpPr>
            <a:spLocks noGrp="1"/>
          </p:cNvSpPr>
          <p:nvPr>
            <p:ph idx="1"/>
          </p:nvPr>
        </p:nvSpPr>
        <p:spPr/>
        <p:txBody>
          <a:bodyPr/>
          <a:lstStyle/>
          <a:p>
            <a:pPr>
              <a:defRPr/>
            </a:pPr>
            <a:r>
              <a:rPr lang="zh-CN" altLang="en-US" b="1" dirty="0">
                <a:effectLst>
                  <a:outerShdw blurRad="38100" dist="38100" dir="2700000" algn="tl">
                    <a:srgbClr val="000000">
                      <a:alpha val="43137"/>
                    </a:srgbClr>
                  </a:outerShdw>
                </a:effectLst>
              </a:rPr>
              <a:t>理论</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实践</a:t>
            </a:r>
            <a:endParaRPr lang="en-US" altLang="zh-CN" b="1" dirty="0">
              <a:effectLst>
                <a:outerShdw blurRad="38100" dist="38100" dir="2700000" algn="tl">
                  <a:srgbClr val="000000">
                    <a:alpha val="43137"/>
                  </a:srgbClr>
                </a:outerShdw>
              </a:effectLst>
            </a:endParaRPr>
          </a:p>
          <a:p>
            <a:pPr lvl="1">
              <a:defRPr/>
            </a:pPr>
            <a:r>
              <a:rPr lang="zh-CN" altLang="en-US" b="1" dirty="0">
                <a:effectLst>
                  <a:outerShdw blurRad="38100" dist="38100" dir="2700000" algn="tl">
                    <a:srgbClr val="000000">
                      <a:alpha val="43137"/>
                    </a:srgbClr>
                  </a:outerShdw>
                </a:effectLst>
              </a:rPr>
              <a:t>理论基础、推导</a:t>
            </a:r>
            <a:endParaRPr lang="en-US" altLang="zh-CN" b="1" dirty="0">
              <a:effectLst>
                <a:outerShdw blurRad="38100" dist="38100" dir="2700000" algn="tl">
                  <a:srgbClr val="000000">
                    <a:alpha val="43137"/>
                  </a:srgbClr>
                </a:outerShdw>
              </a:effectLst>
            </a:endParaRPr>
          </a:p>
          <a:p>
            <a:pPr lvl="1">
              <a:defRPr/>
            </a:pPr>
            <a:r>
              <a:rPr lang="zh-CN" altLang="en-US" b="1" dirty="0">
                <a:effectLst>
                  <a:outerShdw blurRad="38100" dist="38100" dir="2700000" algn="tl">
                    <a:srgbClr val="000000">
                      <a:alpha val="43137"/>
                    </a:srgbClr>
                  </a:outerShdw>
                </a:effectLst>
              </a:rPr>
              <a:t>编程实践</a:t>
            </a:r>
            <a:endParaRPr lang="en-US" altLang="zh-CN" b="1" dirty="0">
              <a:effectLst>
                <a:outerShdw blurRad="38100" dist="38100" dir="2700000" algn="tl">
                  <a:srgbClr val="000000">
                    <a:alpha val="43137"/>
                  </a:srgbClr>
                </a:outerShdw>
              </a:effectLst>
            </a:endParaRPr>
          </a:p>
          <a:p>
            <a:pPr lvl="1">
              <a:defRPr/>
            </a:pPr>
            <a:endParaRPr lang="en-US" altLang="zh-CN" b="1" dirty="0">
              <a:effectLst>
                <a:outerShdw blurRad="38100" dist="38100" dir="2700000" algn="tl">
                  <a:srgbClr val="000000">
                    <a:alpha val="43137"/>
                  </a:srgbClr>
                </a:outerShdw>
              </a:effectLst>
            </a:endParaRPr>
          </a:p>
          <a:p>
            <a:pPr>
              <a:defRPr/>
            </a:pPr>
            <a:r>
              <a:rPr lang="zh-CN" altLang="en-US" b="1" dirty="0">
                <a:effectLst>
                  <a:outerShdw blurRad="38100" dist="38100" dir="2700000" algn="tl">
                    <a:srgbClr val="000000">
                      <a:alpha val="43137"/>
                    </a:srgbClr>
                  </a:outerShdw>
                </a:effectLst>
              </a:rPr>
              <a:t>线上</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线下</a:t>
            </a:r>
            <a:endParaRPr lang="en-US" altLang="zh-CN" b="1" dirty="0">
              <a:effectLst>
                <a:outerShdw blurRad="38100" dist="38100" dir="2700000" algn="tl">
                  <a:srgbClr val="000000">
                    <a:alpha val="43137"/>
                  </a:srgbClr>
                </a:outerShdw>
              </a:effectLst>
            </a:endParaRPr>
          </a:p>
          <a:p>
            <a:pPr lvl="1">
              <a:defRPr/>
            </a:pPr>
            <a:r>
              <a:rPr lang="zh-CN" altLang="en-US" b="1" dirty="0">
                <a:effectLst>
                  <a:outerShdw blurRad="38100" dist="38100" dir="2700000" algn="tl">
                    <a:srgbClr val="000000">
                      <a:alpha val="43137"/>
                    </a:srgbClr>
                  </a:outerShdw>
                </a:effectLst>
              </a:rPr>
              <a:t>充分利用互联网资源</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视频公开课、论坛等</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23</a:t>
            </a:fld>
            <a:endParaRPr lang="zh-CN"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eaLnBrk="1" hangingPunct="1"/>
            <a:r>
              <a:rPr lang="zh-CN" altLang="en-US" b="1" dirty="0">
                <a:effectLst>
                  <a:outerShdw blurRad="38100" dist="38100" dir="2700000" algn="tl">
                    <a:srgbClr val="000000">
                      <a:alpha val="43137"/>
                    </a:srgbClr>
                  </a:outerShdw>
                </a:effectLst>
              </a:rPr>
              <a:t>当前发展背景</a:t>
            </a:r>
          </a:p>
        </p:txBody>
      </p:sp>
      <p:sp>
        <p:nvSpPr>
          <p:cNvPr id="3" name="内容占位符 2"/>
          <p:cNvSpPr>
            <a:spLocks noGrp="1"/>
          </p:cNvSpPr>
          <p:nvPr>
            <p:ph idx="1"/>
          </p:nvPr>
        </p:nvSpPr>
        <p:spPr/>
        <p:txBody>
          <a:bodyPr rtlCol="0">
            <a:normAutofit/>
          </a:bodyPr>
          <a:lstStyle/>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数据采集存储飞速发展</a:t>
            </a:r>
            <a:endParaRPr lang="en-US" altLang="zh-CN" b="1" dirty="0">
              <a:effectLst>
                <a:outerShdw blurRad="38100" dist="38100" dir="2700000" algn="tl">
                  <a:srgbClr val="000000">
                    <a:alpha val="43137"/>
                  </a:srgbClr>
                </a:outerShdw>
              </a:effectLst>
            </a:endParaRPr>
          </a:p>
          <a:p>
            <a:pPr marL="0" indent="0" eaLnBrk="1" fontAlgn="auto" hangingPunct="1">
              <a:spcAft>
                <a:spcPts val="0"/>
              </a:spcAft>
              <a:buFont typeface="Wingdings 2" panose="05020102010507070707"/>
              <a:buNone/>
              <a:defRPr/>
            </a:pPr>
            <a:r>
              <a:rPr lang="en-US" altLang="zh-CN" b="1" dirty="0">
                <a:effectLst>
                  <a:outerShdw blurRad="38100" dist="38100" dir="2700000" algn="tl">
                    <a:srgbClr val="000000">
                      <a:alpha val="43137"/>
                    </a:srgbClr>
                  </a:outerShdw>
                </a:effectLst>
                <a:sym typeface="Wingdings" panose="05000000000000000000" pitchFamily="2" charset="2"/>
              </a:rPr>
              <a:t></a:t>
            </a:r>
            <a:r>
              <a:rPr lang="zh-CN" altLang="en-US" b="1" dirty="0">
                <a:effectLst>
                  <a:outerShdw blurRad="38100" dist="38100" dir="2700000" algn="tl">
                    <a:srgbClr val="000000">
                      <a:alpha val="43137"/>
                    </a:srgbClr>
                  </a:outerShdw>
                </a:effectLst>
                <a:sym typeface="Wingdings" panose="05000000000000000000" pitchFamily="2" charset="2"/>
              </a:rPr>
              <a:t>大规模海量数据（大数据、高维、异构</a:t>
            </a:r>
            <a:r>
              <a:rPr lang="en-US" altLang="zh-CN" b="1" dirty="0">
                <a:effectLst>
                  <a:outerShdw blurRad="38100" dist="38100" dir="2700000" algn="tl">
                    <a:srgbClr val="000000">
                      <a:alpha val="43137"/>
                    </a:srgbClr>
                  </a:outerShdw>
                </a:effectLst>
                <a:sym typeface="Wingdings" panose="05000000000000000000" pitchFamily="2" charset="2"/>
              </a:rPr>
              <a:t>…</a:t>
            </a:r>
            <a:r>
              <a:rPr lang="zh-CN" altLang="en-US" b="1" dirty="0">
                <a:effectLst>
                  <a:outerShdw blurRad="38100" dist="38100" dir="2700000" algn="tl">
                    <a:srgbClr val="000000">
                      <a:alpha val="43137"/>
                    </a:srgbClr>
                  </a:outerShdw>
                </a:effectLst>
                <a:sym typeface="Wingdings" panose="05000000000000000000" pitchFamily="2" charset="2"/>
              </a:rPr>
              <a:t>）</a:t>
            </a:r>
            <a:endParaRPr lang="en-US" altLang="zh-CN" b="1" dirty="0">
              <a:effectLst>
                <a:outerShdw blurRad="38100" dist="38100" dir="2700000" algn="tl">
                  <a:srgbClr val="000000">
                    <a:alpha val="43137"/>
                  </a:srgbClr>
                </a:outerShdw>
              </a:effectLst>
              <a:sym typeface="Wingdings" panose="05000000000000000000" pitchFamily="2" charset="2"/>
            </a:endParaRPr>
          </a:p>
          <a:p>
            <a:pPr marL="0" indent="0" eaLnBrk="1" fontAlgn="auto" hangingPunct="1">
              <a:spcAft>
                <a:spcPts val="0"/>
              </a:spcAft>
              <a:buFont typeface="Wingdings 2" panose="05020102010507070707"/>
              <a:buNone/>
              <a:defRPr/>
            </a:pPr>
            <a:endParaRPr lang="en-US" altLang="zh-CN" b="1" dirty="0">
              <a:effectLst>
                <a:outerShdw blurRad="38100" dist="38100" dir="2700000" algn="tl">
                  <a:srgbClr val="000000">
                    <a:alpha val="43137"/>
                  </a:srgbClr>
                </a:outerShdw>
              </a:effectLst>
              <a:sym typeface="Wingdings" panose="05000000000000000000" pitchFamily="2" charset="2"/>
            </a:endParaRPr>
          </a:p>
          <a:p>
            <a:pPr marL="0" indent="0" eaLnBrk="1" fontAlgn="auto" hangingPunct="1">
              <a:spcAft>
                <a:spcPts val="0"/>
              </a:spcAft>
              <a:buFont typeface="Wingdings 2" panose="05020102010507070707"/>
              <a:buNone/>
              <a:defRPr/>
            </a:pPr>
            <a:endParaRPr lang="en-US" altLang="zh-CN" b="1" dirty="0">
              <a:effectLst>
                <a:outerShdw blurRad="38100" dist="38100" dir="2700000" algn="tl">
                  <a:srgbClr val="000000">
                    <a:alpha val="43137"/>
                  </a:srgbClr>
                </a:outerShdw>
              </a:effectLst>
              <a:sym typeface="Wingdings" panose="05000000000000000000" pitchFamily="2" charset="2"/>
            </a:endParaRPr>
          </a:p>
          <a:p>
            <a:pPr marL="0" indent="0" eaLnBrk="1" fontAlgn="auto" hangingPunct="1">
              <a:spcAft>
                <a:spcPts val="0"/>
              </a:spcAft>
              <a:buFont typeface="Wingdings 2" panose="05020102010507070707"/>
              <a:buNone/>
              <a:defRPr/>
            </a:pPr>
            <a:endParaRPr lang="zh-CN" altLang="en-US"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24</a:t>
            </a:fld>
            <a:endParaRPr lang="zh-CN" altLang="zh-CN"/>
          </a:p>
        </p:txBody>
      </p:sp>
      <p:pic>
        <p:nvPicPr>
          <p:cNvPr id="5" name="图片 4">
            <a:extLst>
              <a:ext uri="{FF2B5EF4-FFF2-40B4-BE49-F238E27FC236}">
                <a16:creationId xmlns:a16="http://schemas.microsoft.com/office/drawing/2014/main" id="{2298E10E-EFDC-477F-A835-4C7898E01325}"/>
              </a:ext>
            </a:extLst>
          </p:cNvPr>
          <p:cNvPicPr>
            <a:picLocks noChangeAspect="1"/>
          </p:cNvPicPr>
          <p:nvPr/>
        </p:nvPicPr>
        <p:blipFill>
          <a:blip r:embed="rId3"/>
          <a:stretch>
            <a:fillRect/>
          </a:stretch>
        </p:blipFill>
        <p:spPr>
          <a:xfrm>
            <a:off x="1730144" y="2504429"/>
            <a:ext cx="5683711" cy="3809295"/>
          </a:xfrm>
          <a:prstGeom prst="rect">
            <a:avLst/>
          </a:prstGeom>
        </p:spPr>
      </p:pic>
      <p:sp>
        <p:nvSpPr>
          <p:cNvPr id="8" name="文本框 7">
            <a:extLst>
              <a:ext uri="{FF2B5EF4-FFF2-40B4-BE49-F238E27FC236}">
                <a16:creationId xmlns:a16="http://schemas.microsoft.com/office/drawing/2014/main" id="{FD3C5AB4-C8F5-4D0B-AC01-16B352A2D0AE}"/>
              </a:ext>
            </a:extLst>
          </p:cNvPr>
          <p:cNvSpPr txBox="1"/>
          <p:nvPr/>
        </p:nvSpPr>
        <p:spPr>
          <a:xfrm>
            <a:off x="914400" y="4017180"/>
            <a:ext cx="5453744" cy="523220"/>
          </a:xfrm>
          <a:prstGeom prst="rect">
            <a:avLst/>
          </a:prstGeom>
          <a:noFill/>
        </p:spPr>
        <p:txBody>
          <a:bodyPr wrap="square">
            <a:spAutoFit/>
          </a:bodyPr>
          <a:lstStyle/>
          <a:p>
            <a:pPr eaLnBrk="1" fontAlgn="auto" hangingPunct="1">
              <a:spcAft>
                <a:spcPts val="0"/>
              </a:spcAft>
              <a:defRPr/>
            </a:pP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问题：如何在其中提取</a:t>
            </a:r>
            <a:r>
              <a:rPr lang="zh-CN" altLang="en-US" sz="2800" b="1" u="sng" dirty="0">
                <a:solidFill>
                  <a:srgbClr val="C00000"/>
                </a:solidFill>
                <a:highlight>
                  <a:srgbClr val="FFFF00"/>
                </a:highlight>
                <a:latin typeface="微软雅黑" panose="020B0503020204020204" pitchFamily="34" charset="-122"/>
                <a:ea typeface="微软雅黑" panose="020B0503020204020204" pitchFamily="34" charset="-122"/>
              </a:rPr>
              <a:t>有用</a:t>
            </a: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信息？   </a:t>
            </a:r>
            <a:endParaRPr lang="en-US" altLang="zh-CN" sz="2800" b="1" dirty="0">
              <a:solidFill>
                <a:srgbClr val="C00000"/>
              </a:solidFill>
              <a:highlight>
                <a:srgbClr val="FFFF00"/>
              </a:highligh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nchor="ctr"/>
          <a:lstStyle/>
          <a:p>
            <a:pPr eaLnBrk="1" hangingPunct="1">
              <a:defRPr/>
            </a:pPr>
            <a:r>
              <a:rPr lang="zh-CN" altLang="en-US" b="1" dirty="0">
                <a:effectLst>
                  <a:outerShdw blurRad="38100" dist="38100" dir="2700000" algn="tl">
                    <a:srgbClr val="000000">
                      <a:alpha val="43137"/>
                    </a:srgbClr>
                  </a:outerShdw>
                </a:effectLst>
              </a:rPr>
              <a:t>为什么要用数据挖掘</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25</a:t>
            </a:fld>
            <a:endParaRPr lang="zh-CN" altLang="zh-CN"/>
          </a:p>
        </p:txBody>
      </p:sp>
      <p:pic>
        <p:nvPicPr>
          <p:cNvPr id="7" name="图片 6">
            <a:extLst>
              <a:ext uri="{FF2B5EF4-FFF2-40B4-BE49-F238E27FC236}">
                <a16:creationId xmlns:a16="http://schemas.microsoft.com/office/drawing/2014/main" id="{3BB5C436-39D2-4EEC-8EFA-5BC88A561F9D}"/>
              </a:ext>
            </a:extLst>
          </p:cNvPr>
          <p:cNvPicPr>
            <a:picLocks noChangeAspect="1"/>
          </p:cNvPicPr>
          <p:nvPr/>
        </p:nvPicPr>
        <p:blipFill>
          <a:blip r:embed="rId3"/>
          <a:stretch>
            <a:fillRect/>
          </a:stretch>
        </p:blipFill>
        <p:spPr>
          <a:xfrm>
            <a:off x="685800" y="1374094"/>
            <a:ext cx="7772400" cy="52226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rtlCol="0">
            <a:normAutofit/>
          </a:bodyPr>
          <a:lstStyle/>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对于数据量太大的数据</a:t>
            </a:r>
            <a:endParaRPr lang="en-US" altLang="zh-CN" b="1" dirty="0">
              <a:effectLst>
                <a:outerShdw blurRad="38100" dist="38100" dir="2700000" algn="tl">
                  <a:srgbClr val="000000">
                    <a:alpha val="43137"/>
                  </a:srgbClr>
                </a:outerShdw>
              </a:effectLst>
            </a:endParaRPr>
          </a:p>
          <a:p>
            <a:pPr lvl="1"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传统数据分析处理技术和工作已不适应</a:t>
            </a:r>
            <a:endParaRPr lang="en-US" altLang="zh-CN" b="1" dirty="0">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endParaRPr lang="en-US" altLang="zh-CN" b="1" dirty="0">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对于数据量相关较小的数据</a:t>
            </a:r>
            <a:endParaRPr lang="en-US" altLang="zh-CN" b="1" dirty="0">
              <a:effectLst>
                <a:outerShdw blurRad="38100" dist="38100" dir="2700000" algn="tl">
                  <a:srgbClr val="000000">
                    <a:alpha val="43137"/>
                  </a:srgbClr>
                </a:outerShdw>
              </a:effectLst>
            </a:endParaRPr>
          </a:p>
          <a:p>
            <a:pPr lvl="1"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由于数据本身非传统的特点，也不能有效适应</a:t>
            </a:r>
            <a:endParaRPr lang="en-US" altLang="zh-CN" b="1" dirty="0">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endParaRPr lang="zh-CN" altLang="en-US"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26</a:t>
            </a:fld>
            <a:endParaRPr lang="zh-CN" altLang="zh-CN"/>
          </a:p>
        </p:txBody>
      </p:sp>
      <p:sp>
        <p:nvSpPr>
          <p:cNvPr id="5" name="标题 4">
            <a:extLst>
              <a:ext uri="{FF2B5EF4-FFF2-40B4-BE49-F238E27FC236}">
                <a16:creationId xmlns:a16="http://schemas.microsoft.com/office/drawing/2014/main" id="{C377073C-5034-41F3-A072-70B9BCE54C15}"/>
              </a:ext>
            </a:extLst>
          </p:cNvPr>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为什么要用数据挖掘</a:t>
            </a:r>
            <a:endParaRPr lang="zh-CN" altLang="en-US" dirty="0"/>
          </a:p>
        </p:txBody>
      </p:sp>
    </p:spTree>
    <p:extLst>
      <p:ext uri="{BB962C8B-B14F-4D97-AF65-F5344CB8AC3E}">
        <p14:creationId xmlns:p14="http://schemas.microsoft.com/office/powerpoint/2010/main" val="930815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nchor="ctr"/>
          <a:lstStyle/>
          <a:p>
            <a:pPr eaLnBrk="1" hangingPunct="1">
              <a:defRPr/>
            </a:pPr>
            <a:r>
              <a:rPr lang="zh-CN" altLang="en-US" b="1" dirty="0">
                <a:effectLst>
                  <a:outerShdw blurRad="38100" dist="38100" dir="2700000" algn="tl">
                    <a:srgbClr val="000000">
                      <a:alpha val="43137"/>
                    </a:srgbClr>
                  </a:outerShdw>
                </a:effectLst>
              </a:rPr>
              <a:t>为什么要用数据挖掘</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27</a:t>
            </a:fld>
            <a:endParaRPr lang="zh-CN" altLang="zh-CN"/>
          </a:p>
        </p:txBody>
      </p:sp>
      <p:pic>
        <p:nvPicPr>
          <p:cNvPr id="4" name="图片 3">
            <a:extLst>
              <a:ext uri="{FF2B5EF4-FFF2-40B4-BE49-F238E27FC236}">
                <a16:creationId xmlns:a16="http://schemas.microsoft.com/office/drawing/2014/main" id="{CA8242B1-09BE-468C-AE26-0A73483A10AD}"/>
              </a:ext>
            </a:extLst>
          </p:cNvPr>
          <p:cNvPicPr>
            <a:picLocks noChangeAspect="1"/>
          </p:cNvPicPr>
          <p:nvPr/>
        </p:nvPicPr>
        <p:blipFill>
          <a:blip r:embed="rId3"/>
          <a:stretch>
            <a:fillRect/>
          </a:stretch>
        </p:blipFill>
        <p:spPr>
          <a:xfrm>
            <a:off x="603504" y="1227959"/>
            <a:ext cx="7772400" cy="5210941"/>
          </a:xfrm>
          <a:prstGeom prst="rect">
            <a:avLst/>
          </a:prstGeom>
        </p:spPr>
      </p:pic>
    </p:spTree>
    <p:extLst>
      <p:ext uri="{BB962C8B-B14F-4D97-AF65-F5344CB8AC3E}">
        <p14:creationId xmlns:p14="http://schemas.microsoft.com/office/powerpoint/2010/main" val="2783050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nchor="ctr"/>
          <a:lstStyle/>
          <a:p>
            <a:pPr eaLnBrk="1" hangingPunct="1">
              <a:defRPr/>
            </a:pPr>
            <a:r>
              <a:rPr lang="zh-CN" altLang="en-US" b="1" dirty="0">
                <a:effectLst>
                  <a:outerShdw blurRad="38100" dist="38100" dir="2700000" algn="tl">
                    <a:srgbClr val="000000">
                      <a:alpha val="43137"/>
                    </a:srgbClr>
                  </a:outerShdw>
                </a:effectLst>
              </a:rPr>
              <a:t>为什么要用数据挖掘</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28</a:t>
            </a:fld>
            <a:endParaRPr lang="zh-CN" altLang="zh-CN"/>
          </a:p>
        </p:txBody>
      </p:sp>
      <p:pic>
        <p:nvPicPr>
          <p:cNvPr id="5" name="图片 4">
            <a:extLst>
              <a:ext uri="{FF2B5EF4-FFF2-40B4-BE49-F238E27FC236}">
                <a16:creationId xmlns:a16="http://schemas.microsoft.com/office/drawing/2014/main" id="{CE69E3E7-6205-477D-93D4-413703A1535E}"/>
              </a:ext>
            </a:extLst>
          </p:cNvPr>
          <p:cNvPicPr>
            <a:picLocks noChangeAspect="1"/>
          </p:cNvPicPr>
          <p:nvPr/>
        </p:nvPicPr>
        <p:blipFill>
          <a:blip r:embed="rId3"/>
          <a:stretch>
            <a:fillRect/>
          </a:stretch>
        </p:blipFill>
        <p:spPr>
          <a:xfrm>
            <a:off x="603504" y="1304769"/>
            <a:ext cx="7734953" cy="5162569"/>
          </a:xfrm>
          <a:prstGeom prst="rect">
            <a:avLst/>
          </a:prstGeom>
        </p:spPr>
      </p:pic>
    </p:spTree>
    <p:extLst>
      <p:ext uri="{BB962C8B-B14F-4D97-AF65-F5344CB8AC3E}">
        <p14:creationId xmlns:p14="http://schemas.microsoft.com/office/powerpoint/2010/main" val="1308753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603504" y="217714"/>
            <a:ext cx="8083296" cy="1143000"/>
          </a:xfrm>
        </p:spPr>
        <p:txBody>
          <a:bodyPr/>
          <a:lstStyle/>
          <a:p>
            <a:pPr eaLnBrk="1" hangingPunct="1">
              <a:defRPr/>
            </a:pPr>
            <a:r>
              <a:rPr lang="en-US" altLang="zh-CN" b="1" dirty="0">
                <a:effectLst>
                  <a:outerShdw blurRad="38100" dist="38100" dir="2700000" algn="tl">
                    <a:srgbClr val="000000">
                      <a:alpha val="43137"/>
                    </a:srgbClr>
                  </a:outerShdw>
                </a:effectLst>
              </a:rPr>
              <a:t>KDD</a:t>
            </a:r>
            <a:r>
              <a:rPr lang="zh-CN" altLang="en-US" b="1" dirty="0">
                <a:effectLst>
                  <a:outerShdw blurRad="38100" dist="38100" dir="2700000" algn="tl">
                    <a:srgbClr val="000000">
                      <a:alpha val="43137"/>
                    </a:srgbClr>
                  </a:outerShdw>
                </a:effectLst>
              </a:rPr>
              <a:t>的出现</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29</a:t>
            </a:fld>
            <a:endParaRPr lang="zh-CN" altLang="zh-CN"/>
          </a:p>
        </p:txBody>
      </p:sp>
      <p:pic>
        <p:nvPicPr>
          <p:cNvPr id="7" name="图片 6">
            <a:extLst>
              <a:ext uri="{FF2B5EF4-FFF2-40B4-BE49-F238E27FC236}">
                <a16:creationId xmlns:a16="http://schemas.microsoft.com/office/drawing/2014/main" id="{3E6147D2-385D-48C9-8C33-CE48DF125F4C}"/>
              </a:ext>
            </a:extLst>
          </p:cNvPr>
          <p:cNvPicPr>
            <a:picLocks noChangeAspect="1"/>
          </p:cNvPicPr>
          <p:nvPr/>
        </p:nvPicPr>
        <p:blipFill>
          <a:blip r:embed="rId2"/>
          <a:stretch>
            <a:fillRect/>
          </a:stretch>
        </p:blipFill>
        <p:spPr>
          <a:xfrm>
            <a:off x="603504" y="1317524"/>
            <a:ext cx="7495467" cy="49883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603504" y="274638"/>
            <a:ext cx="7626096" cy="1143000"/>
          </a:xfrm>
        </p:spPr>
        <p:txBody>
          <a:bodyPr rtlCol="0" anchor="ctr">
            <a:normAutofit/>
          </a:bodyPr>
          <a:lstStyle/>
          <a:p>
            <a:pPr fontAlgn="auto">
              <a:spcAft>
                <a:spcPts val="0"/>
              </a:spcAft>
              <a:defRPr/>
            </a:pPr>
            <a:r>
              <a:rPr lang="en-US" altLang="zh-CN" b="1" dirty="0">
                <a:effectLst>
                  <a:outerShdw blurRad="38100" dist="38100" dir="2700000" algn="tl">
                    <a:srgbClr val="000000">
                      <a:alpha val="43137"/>
                    </a:srgbClr>
                  </a:outerShdw>
                </a:effectLst>
              </a:rPr>
              <a:t>0-2 </a:t>
            </a:r>
            <a:r>
              <a:rPr lang="zh-CN" altLang="en-US" b="1" dirty="0">
                <a:effectLst>
                  <a:outerShdw blurRad="38100" dist="38100" dir="2700000" algn="tl">
                    <a:srgbClr val="000000">
                      <a:alpha val="43137"/>
                    </a:srgbClr>
                  </a:outerShdw>
                </a:effectLst>
              </a:rPr>
              <a:t>教学安排 </a:t>
            </a:r>
          </a:p>
        </p:txBody>
      </p:sp>
      <p:sp>
        <p:nvSpPr>
          <p:cNvPr id="9219" name="内容占位符 2"/>
          <p:cNvSpPr>
            <a:spLocks noGrp="1"/>
          </p:cNvSpPr>
          <p:nvPr>
            <p:ph idx="4294967295"/>
          </p:nvPr>
        </p:nvSpPr>
        <p:spPr>
          <a:xfrm>
            <a:off x="603504" y="1600200"/>
            <a:ext cx="7626096" cy="4492625"/>
          </a:xfrm>
        </p:spPr>
        <p:txBody>
          <a:bodyPr rtlCol="0">
            <a:normAutofit/>
          </a:bodyPr>
          <a:lstStyle/>
          <a:p>
            <a:pPr algn="just" fontAlgn="auto">
              <a:spcAft>
                <a:spcPts val="0"/>
              </a:spcAft>
              <a:buFont typeface="Wingdings" panose="05000000000000000000" pitchFamily="2" charset="2"/>
              <a:buChar char="l"/>
              <a:defRPr/>
            </a:pPr>
            <a:r>
              <a:rPr lang="zh-CN" altLang="en-US" b="1" dirty="0">
                <a:solidFill>
                  <a:srgbClr val="0070C0"/>
                </a:solidFill>
              </a:rPr>
              <a:t>课时安排</a:t>
            </a:r>
            <a:endParaRPr lang="en-US" b="1" dirty="0">
              <a:solidFill>
                <a:srgbClr val="0070C0"/>
              </a:solidFill>
            </a:endParaRPr>
          </a:p>
          <a:p>
            <a:pPr lvl="1" fontAlgn="auto">
              <a:spcAft>
                <a:spcPts val="0"/>
              </a:spcAft>
              <a:buFont typeface="Wingdings" panose="05000000000000000000" pitchFamily="2" charset="2"/>
              <a:buChar char="u"/>
              <a:defRPr/>
            </a:pPr>
            <a:r>
              <a:rPr lang="zh-CN" altLang="en-US" b="1" dirty="0">
                <a:solidFill>
                  <a:srgbClr val="0070C0"/>
                </a:solidFill>
              </a:rPr>
              <a:t>总课时：</a:t>
            </a:r>
            <a:r>
              <a:rPr lang="en-US" b="1" dirty="0">
                <a:solidFill>
                  <a:srgbClr val="0070C0"/>
                </a:solidFill>
              </a:rPr>
              <a:t>48</a:t>
            </a:r>
            <a:r>
              <a:rPr lang="zh-CN" altLang="en-US" b="1" dirty="0">
                <a:solidFill>
                  <a:srgbClr val="0070C0"/>
                </a:solidFill>
              </a:rPr>
              <a:t>学时</a:t>
            </a:r>
            <a:endParaRPr lang="en-US" b="1" dirty="0">
              <a:solidFill>
                <a:srgbClr val="0070C0"/>
              </a:solidFill>
            </a:endParaRPr>
          </a:p>
          <a:p>
            <a:pPr lvl="1" fontAlgn="auto">
              <a:spcAft>
                <a:spcPts val="0"/>
              </a:spcAft>
              <a:buFont typeface="Wingdings" panose="05000000000000000000" pitchFamily="2" charset="2"/>
              <a:buChar char="u"/>
              <a:defRPr/>
            </a:pPr>
            <a:r>
              <a:rPr lang="zh-CN" altLang="en-US" b="1" dirty="0">
                <a:solidFill>
                  <a:srgbClr val="0070C0"/>
                </a:solidFill>
              </a:rPr>
              <a:t>讲课：</a:t>
            </a:r>
            <a:r>
              <a:rPr lang="en-US" altLang="zh-CN" b="1" dirty="0">
                <a:solidFill>
                  <a:srgbClr val="0070C0"/>
                </a:solidFill>
              </a:rPr>
              <a:t>32 </a:t>
            </a:r>
            <a:r>
              <a:rPr lang="zh-CN" altLang="en-US" b="1" dirty="0">
                <a:solidFill>
                  <a:srgbClr val="0070C0"/>
                </a:solidFill>
              </a:rPr>
              <a:t>学时 </a:t>
            </a:r>
            <a:r>
              <a:rPr lang="en-US" altLang="zh-CN" b="1" dirty="0">
                <a:solidFill>
                  <a:srgbClr val="0070C0"/>
                </a:solidFill>
              </a:rPr>
              <a:t>+ </a:t>
            </a:r>
            <a:r>
              <a:rPr lang="zh-CN" altLang="en-US" b="1" dirty="0">
                <a:solidFill>
                  <a:srgbClr val="FF0000"/>
                </a:solidFill>
              </a:rPr>
              <a:t>课内上机</a:t>
            </a:r>
            <a:r>
              <a:rPr lang="en-US" altLang="zh-CN" b="1" dirty="0">
                <a:solidFill>
                  <a:srgbClr val="FF0000"/>
                </a:solidFill>
              </a:rPr>
              <a:t>: 16</a:t>
            </a:r>
            <a:r>
              <a:rPr lang="zh-CN" altLang="en-US" b="1" dirty="0">
                <a:solidFill>
                  <a:srgbClr val="FF0000"/>
                </a:solidFill>
              </a:rPr>
              <a:t>学时 </a:t>
            </a:r>
            <a:endParaRPr lang="en-US" b="1" dirty="0">
              <a:solidFill>
                <a:srgbClr val="FF0000"/>
              </a:solidFill>
            </a:endParaRPr>
          </a:p>
          <a:p>
            <a:pPr lvl="1" fontAlgn="auto">
              <a:spcAft>
                <a:spcPts val="0"/>
              </a:spcAft>
              <a:buFont typeface="Wingdings" panose="05000000000000000000" pitchFamily="2" charset="2"/>
              <a:buChar char="u"/>
              <a:defRPr/>
            </a:pPr>
            <a:endParaRPr lang="en-US" b="1" dirty="0">
              <a:solidFill>
                <a:srgbClr val="0070C0"/>
              </a:solidFill>
            </a:endParaRPr>
          </a:p>
          <a:p>
            <a:pPr lvl="1" fontAlgn="auto">
              <a:spcAft>
                <a:spcPts val="0"/>
              </a:spcAft>
              <a:buFont typeface="Wingdings" panose="05000000000000000000" pitchFamily="2" charset="2"/>
              <a:buChar char="u"/>
              <a:defRPr/>
            </a:pPr>
            <a:r>
              <a:rPr lang="zh-CN" altLang="en-US" b="1" dirty="0">
                <a:solidFill>
                  <a:srgbClr val="FF0000"/>
                </a:solidFill>
              </a:rPr>
              <a:t>上机课请带上个人笔记本</a:t>
            </a:r>
          </a:p>
          <a:p>
            <a:pPr lvl="1" fontAlgn="auto">
              <a:spcAft>
                <a:spcPts val="0"/>
              </a:spcAft>
              <a:buFont typeface="Wingdings" panose="05000000000000000000" pitchFamily="2" charset="2"/>
              <a:buChar char="u"/>
              <a:defRPr/>
            </a:pPr>
            <a:endParaRPr lang="en-US" altLang="zh-CN" b="1" dirty="0">
              <a:solidFill>
                <a:srgbClr val="FF0000"/>
              </a:solidFill>
            </a:endParaRPr>
          </a:p>
          <a:p>
            <a:pPr lvl="1" fontAlgn="auto">
              <a:spcAft>
                <a:spcPts val="0"/>
              </a:spcAft>
              <a:buFont typeface="Wingdings" panose="05000000000000000000" pitchFamily="2" charset="2"/>
              <a:buChar char="u"/>
              <a:defRPr/>
            </a:pPr>
            <a:r>
              <a:rPr lang="zh-CN" altLang="en-US" b="1" dirty="0">
                <a:solidFill>
                  <a:srgbClr val="FF0000"/>
                </a:solidFill>
              </a:rPr>
              <a:t>考核</a:t>
            </a:r>
            <a:br>
              <a:rPr lang="en-US" altLang="zh-CN" b="1" dirty="0">
                <a:solidFill>
                  <a:srgbClr val="FF0000"/>
                </a:solidFill>
              </a:rPr>
            </a:br>
            <a:r>
              <a:rPr lang="zh-CN" altLang="en-US" b="1" dirty="0">
                <a:solidFill>
                  <a:srgbClr val="0070C0"/>
                </a:solidFill>
              </a:rPr>
              <a:t>考勤（</a:t>
            </a:r>
            <a:r>
              <a:rPr lang="en-US" altLang="zh-CN" b="1" dirty="0">
                <a:solidFill>
                  <a:srgbClr val="0070C0"/>
                </a:solidFill>
              </a:rPr>
              <a:t>20%</a:t>
            </a:r>
            <a:r>
              <a:rPr lang="zh-CN" altLang="en-US" b="1" dirty="0">
                <a:solidFill>
                  <a:srgbClr val="0070C0"/>
                </a:solidFill>
              </a:rPr>
              <a:t>）</a:t>
            </a:r>
            <a:r>
              <a:rPr lang="en-US" altLang="zh-CN" b="1" dirty="0">
                <a:solidFill>
                  <a:srgbClr val="0070C0"/>
                </a:solidFill>
              </a:rPr>
              <a:t>+</a:t>
            </a:r>
            <a:r>
              <a:rPr lang="zh-CN" altLang="en-US" b="1" dirty="0">
                <a:solidFill>
                  <a:srgbClr val="0070C0"/>
                </a:solidFill>
              </a:rPr>
              <a:t>平时作业（</a:t>
            </a:r>
            <a:r>
              <a:rPr lang="en-US" altLang="zh-CN" b="1" dirty="0">
                <a:solidFill>
                  <a:srgbClr val="0070C0"/>
                </a:solidFill>
              </a:rPr>
              <a:t>30%</a:t>
            </a:r>
            <a:r>
              <a:rPr lang="zh-CN" altLang="en-US" b="1" dirty="0">
                <a:solidFill>
                  <a:srgbClr val="0070C0"/>
                </a:solidFill>
              </a:rPr>
              <a:t>）</a:t>
            </a:r>
            <a:r>
              <a:rPr lang="en-US" altLang="zh-CN" b="1" dirty="0">
                <a:solidFill>
                  <a:srgbClr val="0070C0"/>
                </a:solidFill>
              </a:rPr>
              <a:t>+</a:t>
            </a:r>
            <a:r>
              <a:rPr lang="zh-CN" altLang="en-US" b="1" dirty="0">
                <a:solidFill>
                  <a:srgbClr val="0070C0"/>
                </a:solidFill>
              </a:rPr>
              <a:t>期末项目作业（</a:t>
            </a:r>
            <a:r>
              <a:rPr lang="en-US" altLang="zh-CN" b="1" dirty="0">
                <a:solidFill>
                  <a:srgbClr val="0070C0"/>
                </a:solidFill>
              </a:rPr>
              <a:t>50%</a:t>
            </a:r>
            <a:r>
              <a:rPr lang="zh-CN" altLang="en-US" b="1" dirty="0">
                <a:solidFill>
                  <a:srgbClr val="0070C0"/>
                </a:solidFill>
              </a:rPr>
              <a:t>）</a:t>
            </a:r>
          </a:p>
          <a:p>
            <a:pPr marL="0" lvl="0" indent="0" fontAlgn="auto">
              <a:spcAft>
                <a:spcPts val="0"/>
              </a:spcAft>
              <a:buFont typeface="Wingdings" panose="05000000000000000000" pitchFamily="2" charset="2"/>
              <a:buNone/>
              <a:defRPr/>
            </a:pPr>
            <a:endParaRPr lang="en-US" altLang="zh-CN" b="1" dirty="0">
              <a:solidFill>
                <a:srgbClr val="0070C0"/>
              </a:solidFill>
            </a:endParaRPr>
          </a:p>
          <a:p>
            <a:pPr lvl="1" fontAlgn="auto">
              <a:spcAft>
                <a:spcPts val="0"/>
              </a:spcAft>
              <a:buFont typeface="Wingdings" panose="05000000000000000000" pitchFamily="2" charset="2"/>
              <a:buChar char="u"/>
              <a:defRPr/>
            </a:pPr>
            <a:endParaRPr lang="zh-CN" altLang="en-US" b="1" dirty="0">
              <a:solidFill>
                <a:srgbClr val="FF0000"/>
              </a:solidFill>
            </a:endParaRPr>
          </a:p>
        </p:txBody>
      </p:sp>
      <p:sp>
        <p:nvSpPr>
          <p:cNvPr id="2" name="灯片编号占位符 1"/>
          <p:cNvSpPr>
            <a:spLocks noGrp="1"/>
          </p:cNvSpPr>
          <p:nvPr>
            <p:ph type="sldNum" sz="quarter" idx="12"/>
          </p:nvPr>
        </p:nvSpPr>
        <p:spPr/>
        <p:txBody>
          <a:bodyPr/>
          <a:lstStyle/>
          <a:p>
            <a:pPr>
              <a:defRPr/>
            </a:pPr>
            <a:fld id="{DC508156-F524-4FDC-951D-380EB68BCB35}" type="slidenum">
              <a:rPr lang="zh-CN" altLang="zh-CN" smtClean="0"/>
              <a:t>3</a:t>
            </a:fld>
            <a:endParaRPr lang="zh-CN"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defRPr/>
            </a:pPr>
            <a:r>
              <a:rPr lang="zh-CN" altLang="en-US" b="1" dirty="0">
                <a:effectLst>
                  <a:outerShdw blurRad="38100" dist="38100" dir="2700000" algn="tl">
                    <a:srgbClr val="000000">
                      <a:alpha val="43137"/>
                    </a:srgbClr>
                  </a:outerShdw>
                </a:effectLst>
              </a:rPr>
              <a:t>数据挖掘（</a:t>
            </a:r>
            <a:r>
              <a:rPr lang="en-US" altLang="zh-CN" b="1" dirty="0">
                <a:effectLst>
                  <a:outerShdw blurRad="38100" dist="38100" dir="2700000" algn="tl">
                    <a:srgbClr val="000000">
                      <a:alpha val="43137"/>
                    </a:srgbClr>
                  </a:outerShdw>
                </a:effectLst>
              </a:rPr>
              <a:t>Data Mining</a:t>
            </a:r>
            <a:r>
              <a:rPr lang="zh-CN" altLang="en-US" b="1" dirty="0">
                <a:effectLst>
                  <a:outerShdw blurRad="38100" dist="38100" dir="2700000" algn="tl">
                    <a:srgbClr val="000000">
                      <a:alpha val="43137"/>
                    </a:srgbClr>
                  </a:outerShdw>
                </a:effectLst>
              </a:rPr>
              <a:t>）的出现</a:t>
            </a:r>
          </a:p>
        </p:txBody>
      </p:sp>
      <p:sp>
        <p:nvSpPr>
          <p:cNvPr id="28675" name="内容占位符 2"/>
          <p:cNvSpPr>
            <a:spLocks noGrp="1"/>
          </p:cNvSpPr>
          <p:nvPr>
            <p:ph idx="1"/>
          </p:nvPr>
        </p:nvSpPr>
        <p:spPr>
          <a:xfrm>
            <a:off x="695560" y="1447800"/>
            <a:ext cx="7752882" cy="4572000"/>
          </a:xfrm>
        </p:spPr>
        <p:txBody>
          <a:bodyPr/>
          <a:lstStyle/>
          <a:p>
            <a:pPr eaLnBrk="1" hangingPunct="1">
              <a:defRPr/>
            </a:pPr>
            <a:r>
              <a:rPr lang="zh-CN" altLang="en-US" b="1" dirty="0">
                <a:effectLst>
                  <a:outerShdw blurRad="38100" dist="38100" dir="2700000" algn="tl">
                    <a:srgbClr val="000000">
                      <a:alpha val="43137"/>
                    </a:srgbClr>
                  </a:outerShdw>
                </a:effectLst>
              </a:rPr>
              <a:t>一种技术：将传统的数据分析方法结合处理大数据的复杂算法。</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分析探究新的数据类型</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用新方法分析已有数据类型</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30</a:t>
            </a:fld>
            <a:endParaRPr lang="zh-CN"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841" y="3857667"/>
            <a:ext cx="3403600" cy="2425700"/>
          </a:xfrm>
          <a:prstGeom prst="rect">
            <a:avLst/>
          </a:prstGeom>
        </p:spPr>
      </p:pic>
    </p:spTree>
    <p:extLst>
      <p:ext uri="{BB962C8B-B14F-4D97-AF65-F5344CB8AC3E}">
        <p14:creationId xmlns:p14="http://schemas.microsoft.com/office/powerpoint/2010/main" val="3031016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数据挖掘的起源</a:t>
            </a:r>
          </a:p>
        </p:txBody>
      </p:sp>
      <p:sp>
        <p:nvSpPr>
          <p:cNvPr id="52227" name="内容占位符 2"/>
          <p:cNvSpPr>
            <a:spLocks noGrp="1"/>
          </p:cNvSpPr>
          <p:nvPr>
            <p:ph idx="1"/>
          </p:nvPr>
        </p:nvSpPr>
        <p:spPr/>
        <p:txBody>
          <a:bodyPr/>
          <a:lstStyle/>
          <a:p>
            <a:pPr eaLnBrk="1" hangingPunct="1">
              <a:defRPr/>
            </a:pPr>
            <a:r>
              <a:rPr lang="zh-CN" altLang="en-US" b="1">
                <a:effectLst>
                  <a:outerShdw blurRad="38100" dist="38100" dir="2700000" algn="tl">
                    <a:srgbClr val="000000">
                      <a:alpha val="43137"/>
                    </a:srgbClr>
                  </a:outerShdw>
                </a:effectLst>
              </a:rPr>
              <a:t>集成思想</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统计学的抽样、估计、假设检验</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人工智能、模式识别、机器学习的搜索算法、建模技术和学习理论</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最优化、进化计算、信息论、信号处理、可视化、信息检索</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数据库系统提供的有效存储、索引和查询处理</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高性能并行计算</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分布式技术</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31</a:t>
            </a:fld>
            <a:endParaRPr lang="zh-CN" altLang="zh-CN"/>
          </a:p>
        </p:txBody>
      </p:sp>
    </p:spTree>
    <p:extLst>
      <p:ext uri="{BB962C8B-B14F-4D97-AF65-F5344CB8AC3E}">
        <p14:creationId xmlns:p14="http://schemas.microsoft.com/office/powerpoint/2010/main" val="4014666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defRPr/>
            </a:pPr>
            <a:r>
              <a:rPr lang="zh-CN" altLang="en-US" b="1" dirty="0">
                <a:effectLst>
                  <a:outerShdw blurRad="38100" dist="38100" dir="2700000" algn="tl">
                    <a:srgbClr val="000000">
                      <a:alpha val="43137"/>
                    </a:srgbClr>
                  </a:outerShdw>
                </a:effectLst>
              </a:rPr>
              <a:t>多学科交叉的产物</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32</a:t>
            </a:fld>
            <a:endParaRPr lang="zh-CN" altLang="zh-CN"/>
          </a:p>
        </p:txBody>
      </p:sp>
      <p:pic>
        <p:nvPicPr>
          <p:cNvPr id="7" name="图片 6">
            <a:extLst>
              <a:ext uri="{FF2B5EF4-FFF2-40B4-BE49-F238E27FC236}">
                <a16:creationId xmlns:a16="http://schemas.microsoft.com/office/drawing/2014/main" id="{105AD445-2631-471B-ABC4-72B5EDFD6674}"/>
              </a:ext>
            </a:extLst>
          </p:cNvPr>
          <p:cNvPicPr>
            <a:picLocks noChangeAspect="1"/>
          </p:cNvPicPr>
          <p:nvPr/>
        </p:nvPicPr>
        <p:blipFill>
          <a:blip r:embed="rId2"/>
          <a:stretch>
            <a:fillRect/>
          </a:stretch>
        </p:blipFill>
        <p:spPr>
          <a:xfrm>
            <a:off x="1378943" y="1562064"/>
            <a:ext cx="6386113" cy="4503810"/>
          </a:xfrm>
          <a:prstGeom prst="rect">
            <a:avLst/>
          </a:prstGeom>
        </p:spPr>
      </p:pic>
    </p:spTree>
    <p:extLst>
      <p:ext uri="{BB962C8B-B14F-4D97-AF65-F5344CB8AC3E}">
        <p14:creationId xmlns:p14="http://schemas.microsoft.com/office/powerpoint/2010/main" val="1504649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defRPr/>
            </a:pPr>
            <a:r>
              <a:rPr lang="zh-CN" altLang="en-US" b="1" dirty="0">
                <a:effectLst>
                  <a:outerShdw blurRad="38100" dist="38100" dir="2700000" algn="tl">
                    <a:srgbClr val="000000">
                      <a:alpha val="43137"/>
                    </a:srgbClr>
                  </a:outerShdw>
                </a:effectLst>
              </a:rPr>
              <a:t>智能化技术的核心</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33</a:t>
            </a:fld>
            <a:endParaRPr lang="zh-CN" altLang="zh-CN"/>
          </a:p>
        </p:txBody>
      </p:sp>
      <p:pic>
        <p:nvPicPr>
          <p:cNvPr id="4" name="图片 3">
            <a:extLst>
              <a:ext uri="{FF2B5EF4-FFF2-40B4-BE49-F238E27FC236}">
                <a16:creationId xmlns:a16="http://schemas.microsoft.com/office/drawing/2014/main" id="{82B2CA6A-F6D4-4699-9D7E-BE86DE999135}"/>
              </a:ext>
            </a:extLst>
          </p:cNvPr>
          <p:cNvPicPr>
            <a:picLocks noChangeAspect="1"/>
          </p:cNvPicPr>
          <p:nvPr/>
        </p:nvPicPr>
        <p:blipFill>
          <a:blip r:embed="rId2"/>
          <a:stretch>
            <a:fillRect/>
          </a:stretch>
        </p:blipFill>
        <p:spPr>
          <a:xfrm>
            <a:off x="801505" y="1417638"/>
            <a:ext cx="7540989" cy="4953665"/>
          </a:xfrm>
          <a:prstGeom prst="rect">
            <a:avLst/>
          </a:prstGeom>
        </p:spPr>
      </p:pic>
    </p:spTree>
    <p:extLst>
      <p:ext uri="{BB962C8B-B14F-4D97-AF65-F5344CB8AC3E}">
        <p14:creationId xmlns:p14="http://schemas.microsoft.com/office/powerpoint/2010/main" val="811072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nchor="ctr"/>
          <a:lstStyle/>
          <a:p>
            <a:pPr eaLnBrk="1" hangingPunct="1">
              <a:defRPr/>
            </a:pPr>
            <a:r>
              <a:rPr lang="zh-CN" altLang="en-US" b="1" dirty="0">
                <a:effectLst>
                  <a:outerShdw blurRad="38100" dist="38100" dir="2700000" algn="tl">
                    <a:srgbClr val="000000">
                      <a:alpha val="43137"/>
                    </a:srgbClr>
                  </a:outerShdw>
                </a:effectLst>
              </a:rPr>
              <a:t>数据挖掘用在哪里？</a:t>
            </a:r>
          </a:p>
        </p:txBody>
      </p:sp>
      <p:sp>
        <p:nvSpPr>
          <p:cNvPr id="29699"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商务</a:t>
            </a:r>
            <a:endParaRPr lang="en-US" altLang="zh-CN" b="1" dirty="0">
              <a:effectLst>
                <a:outerShdw blurRad="38100" dist="38100" dir="2700000" algn="tl">
                  <a:srgbClr val="000000">
                    <a:alpha val="43137"/>
                  </a:srgbClr>
                </a:outerShdw>
              </a:effectLst>
            </a:endParaRPr>
          </a:p>
          <a:p>
            <a:pPr lvl="1" eaLnBrk="1" hangingPunct="1">
              <a:defRPr/>
            </a:pPr>
            <a:r>
              <a:rPr lang="en-US" altLang="zh-CN" b="1" dirty="0">
                <a:effectLst>
                  <a:outerShdw blurRad="38100" dist="38100" dir="2700000" algn="tl">
                    <a:srgbClr val="000000">
                      <a:alpha val="43137"/>
                    </a:srgbClr>
                  </a:outerShdw>
                </a:effectLst>
              </a:rPr>
              <a:t>POS</a:t>
            </a:r>
            <a:r>
              <a:rPr lang="zh-CN" altLang="en-US" b="1" dirty="0">
                <a:effectLst>
                  <a:outerShdw blurRad="38100" dist="38100" dir="2700000" algn="tl">
                    <a:srgbClr val="000000">
                      <a:alpha val="43137"/>
                    </a:srgbClr>
                  </a:outerShdw>
                </a:effectLst>
              </a:rPr>
              <a:t>（</a:t>
            </a:r>
            <a:r>
              <a:rPr lang="en-US" altLang="zh-CN" b="1" dirty="0">
                <a:effectLst>
                  <a:outerShdw blurRad="38100" dist="38100" dir="2700000" algn="tl">
                    <a:srgbClr val="000000">
                      <a:alpha val="43137"/>
                    </a:srgbClr>
                  </a:outerShdw>
                </a:effectLst>
              </a:rPr>
              <a:t>Point Of Sale</a:t>
            </a:r>
            <a:r>
              <a:rPr lang="zh-CN" altLang="en-US" b="1" dirty="0">
                <a:effectLst>
                  <a:outerShdw blurRad="38100" dist="38100" dir="2700000" algn="tl">
                    <a:srgbClr val="000000">
                      <a:alpha val="43137"/>
                    </a:srgbClr>
                  </a:outerShdw>
                </a:effectLst>
              </a:rPr>
              <a:t>）数据收集</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条码扫描器、</a:t>
            </a:r>
            <a:r>
              <a:rPr lang="en-US" altLang="zh-CN" b="1" dirty="0">
                <a:effectLst>
                  <a:outerShdw blurRad="38100" dist="38100" dir="2700000" algn="tl">
                    <a:srgbClr val="000000">
                      <a:alpha val="43137"/>
                    </a:srgbClr>
                  </a:outerShdw>
                </a:effectLst>
              </a:rPr>
              <a:t>RFID</a:t>
            </a:r>
            <a:r>
              <a:rPr lang="zh-CN" altLang="en-US" b="1" dirty="0">
                <a:effectLst>
                  <a:outerShdw blurRad="38100" dist="38100" dir="2700000" algn="tl">
                    <a:srgbClr val="000000">
                      <a:alpha val="43137"/>
                    </a:srgbClr>
                  </a:outerShdw>
                </a:effectLst>
              </a:rPr>
              <a:t>（</a:t>
            </a:r>
            <a:r>
              <a:rPr lang="en-US" altLang="zh-CN" b="1" dirty="0">
                <a:effectLst>
                  <a:outerShdw blurRad="38100" dist="38100" dir="2700000" algn="tl">
                    <a:srgbClr val="000000">
                      <a:alpha val="43137"/>
                    </a:srgbClr>
                  </a:outerShdw>
                </a:effectLst>
              </a:rPr>
              <a:t> Radio Frequency Identification </a:t>
            </a:r>
            <a:r>
              <a:rPr lang="zh-CN" altLang="en-US" b="1" dirty="0">
                <a:effectLst>
                  <a:outerShdw blurRad="38100" dist="38100" dir="2700000" algn="tl">
                    <a:srgbClr val="000000">
                      <a:alpha val="43137"/>
                    </a:srgbClr>
                  </a:outerShdw>
                </a:effectLst>
              </a:rPr>
              <a:t>）和</a:t>
            </a:r>
            <a:r>
              <a:rPr lang="en-US" altLang="zh-CN" b="1" dirty="0" err="1">
                <a:effectLst>
                  <a:outerShdw blurRad="38100" dist="38100" dir="2700000" algn="tl">
                    <a:srgbClr val="000000">
                      <a:alpha val="43137"/>
                    </a:srgbClr>
                  </a:outerShdw>
                </a:effectLst>
              </a:rPr>
              <a:t>IcCARD</a:t>
            </a:r>
            <a:r>
              <a:rPr lang="zh-CN" altLang="en-US" b="1" dirty="0">
                <a:effectLst>
                  <a:outerShdw blurRad="38100" dist="38100" dir="2700000" algn="tl">
                    <a:srgbClr val="000000">
                      <a:alpha val="43137"/>
                    </a:srgbClr>
                  </a:outerShdw>
                </a:effectLst>
              </a:rPr>
              <a:t>（</a:t>
            </a:r>
            <a:r>
              <a:rPr lang="en-US" altLang="zh-CN" b="1" dirty="0">
                <a:effectLst>
                  <a:outerShdw blurRad="38100" dist="38100" dir="2700000" algn="tl">
                    <a:srgbClr val="000000">
                      <a:alpha val="43137"/>
                    </a:srgbClr>
                  </a:outerShdw>
                </a:effectLst>
              </a:rPr>
              <a:t>Integrated Circuit Card </a:t>
            </a:r>
            <a:r>
              <a:rPr lang="zh-CN" altLang="en-US" b="1" dirty="0">
                <a:effectLst>
                  <a:outerShdw blurRad="38100" dist="38100" dir="2700000" algn="tl">
                    <a:srgbClr val="000000">
                      <a:alpha val="43137"/>
                    </a:srgbClr>
                  </a:outerShdw>
                </a:effectLst>
              </a:rPr>
              <a:t>）：收集终端客户数据</a:t>
            </a:r>
            <a:endParaRPr lang="en-US" altLang="zh-CN" b="1" dirty="0">
              <a:effectLst>
                <a:outerShdw blurRad="38100" dist="38100" dir="2700000" algn="tl">
                  <a:srgbClr val="000000">
                    <a:alpha val="43137"/>
                  </a:srgbClr>
                </a:outerShdw>
              </a:effectLst>
            </a:endParaRPr>
          </a:p>
          <a:p>
            <a:pPr lvl="1" eaLnBrk="1" hangingPunct="1">
              <a:defRPr/>
            </a:pP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电子商务网站日志</a:t>
            </a:r>
            <a:endParaRPr lang="en-US" altLang="zh-CN" b="1" dirty="0">
              <a:effectLst>
                <a:outerShdw blurRad="38100" dist="38100" dir="2700000" algn="tl">
                  <a:srgbClr val="000000">
                    <a:alpha val="43137"/>
                  </a:srgbClr>
                </a:outerShdw>
              </a:effectLst>
            </a:endParaRPr>
          </a:p>
          <a:p>
            <a:pPr lvl="1" eaLnBrk="1" hangingPunct="1">
              <a:defRPr/>
            </a:pP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电购中心顾客服务记录</a:t>
            </a:r>
            <a:endParaRPr lang="en-US" altLang="zh-CN" b="1" dirty="0">
              <a:effectLst>
                <a:outerShdw blurRad="38100" dist="38100" dir="2700000" algn="tl">
                  <a:srgbClr val="000000">
                    <a:alpha val="43137"/>
                  </a:srgbClr>
                </a:outerShdw>
              </a:effectLst>
            </a:endParaRPr>
          </a:p>
          <a:p>
            <a:pPr lvl="1" eaLnBrk="1" hangingPunct="1">
              <a:defRPr/>
            </a:pPr>
            <a:r>
              <a:rPr lang="en-US" altLang="zh-CN" b="1" dirty="0">
                <a:effectLst>
                  <a:outerShdw blurRad="38100" dist="38100" dir="2700000" algn="tl">
                    <a:srgbClr val="000000">
                      <a:alpha val="43137"/>
                    </a:srgbClr>
                  </a:outerShdw>
                </a:effectLst>
                <a:sym typeface="Wingdings" panose="05000000000000000000" pitchFamily="2" charset="2"/>
              </a:rPr>
              <a:t></a:t>
            </a:r>
            <a:r>
              <a:rPr lang="zh-CN" altLang="en-US" b="1" dirty="0">
                <a:effectLst>
                  <a:outerShdw blurRad="38100" dist="38100" dir="2700000" algn="tl">
                    <a:srgbClr val="000000">
                      <a:alpha val="43137"/>
                    </a:srgbClr>
                  </a:outerShdw>
                </a:effectLst>
                <a:sym typeface="Wingdings" panose="05000000000000000000" pitchFamily="2" charset="2"/>
              </a:rPr>
              <a:t>更好了解客户，需求，分类等。</a:t>
            </a:r>
            <a:endParaRPr lang="zh-CN" altLang="en-US"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34</a:t>
            </a:fld>
            <a:endParaRPr lang="zh-CN"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内容占位符 2"/>
          <p:cNvSpPr>
            <a:spLocks noGrp="1"/>
          </p:cNvSpPr>
          <p:nvPr>
            <p:ph idx="1"/>
          </p:nvPr>
        </p:nvSpPr>
        <p:spPr/>
        <p:txBody>
          <a:bodyPr/>
          <a:lstStyle/>
          <a:p>
            <a:pPr eaLnBrk="1" hangingPunct="1">
              <a:defRPr/>
            </a:pPr>
            <a:r>
              <a:rPr lang="zh-CN" altLang="en-US" b="1">
                <a:effectLst>
                  <a:outerShdw blurRad="38100" dist="38100" dir="2700000" algn="tl">
                    <a:srgbClr val="000000">
                      <a:alpha val="43137"/>
                    </a:srgbClr>
                  </a:outerShdw>
                </a:effectLst>
              </a:rPr>
              <a:t>开展商务应用</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顾客分析</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定向营销</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工作流管理</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商店分布</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期债检测</a:t>
            </a:r>
            <a:endParaRPr lang="en-US" altLang="zh-CN" b="1">
              <a:effectLst>
                <a:outerShdw blurRad="38100" dist="38100" dir="2700000" algn="tl">
                  <a:srgbClr val="000000">
                    <a:alpha val="43137"/>
                  </a:srgbClr>
                </a:outerShdw>
              </a:effectLst>
            </a:endParaRPr>
          </a:p>
          <a:p>
            <a:pPr lvl="1" eaLnBrk="1" hangingPunct="1">
              <a:defRPr/>
            </a:pPr>
            <a:r>
              <a:rPr lang="en-US" altLang="zh-CN" b="1">
                <a:effectLst>
                  <a:outerShdw blurRad="38100" dist="38100" dir="2700000" algn="tl">
                    <a:srgbClr val="000000">
                      <a:alpha val="43137"/>
                    </a:srgbClr>
                  </a:outerShdw>
                </a:effectLst>
                <a:sym typeface="Wingdings" panose="05000000000000000000" pitchFamily="2" charset="2"/>
              </a:rPr>
              <a:t></a:t>
            </a:r>
            <a:r>
              <a:rPr lang="zh-CN" altLang="en-US" b="1">
                <a:effectLst>
                  <a:outerShdw blurRad="38100" dist="38100" dir="2700000" algn="tl">
                    <a:srgbClr val="000000">
                      <a:alpha val="43137"/>
                    </a:srgbClr>
                  </a:outerShdw>
                </a:effectLst>
                <a:sym typeface="Wingdings" panose="05000000000000000000" pitchFamily="2" charset="2"/>
              </a:rPr>
              <a:t>哪个顾客更有价值？哪种商品更好销售？什么商品可以交叉销售等？</a:t>
            </a:r>
            <a:r>
              <a:rPr lang="en-US" altLang="zh-CN" b="1">
                <a:effectLst>
                  <a:outerShdw blurRad="38100" dist="38100" dir="2700000" algn="tl">
                    <a:srgbClr val="000000">
                      <a:alpha val="43137"/>
                    </a:srgbClr>
                  </a:outerShdw>
                </a:effectLst>
                <a:sym typeface="Wingdings" panose="05000000000000000000" pitchFamily="2" charset="2"/>
              </a:rPr>
              <a:t>【</a:t>
            </a:r>
            <a:r>
              <a:rPr lang="zh-CN" altLang="en-US" b="1">
                <a:effectLst>
                  <a:outerShdw blurRad="38100" dist="38100" dir="2700000" algn="tl">
                    <a:srgbClr val="000000">
                      <a:alpha val="43137"/>
                    </a:srgbClr>
                  </a:outerShdw>
                </a:effectLst>
                <a:sym typeface="Wingdings" panose="05000000000000000000" pitchFamily="2" charset="2"/>
              </a:rPr>
              <a:t>关联分析等</a:t>
            </a:r>
            <a:r>
              <a:rPr lang="en-US" altLang="zh-CN" b="1">
                <a:effectLst>
                  <a:outerShdw blurRad="38100" dist="38100" dir="2700000" algn="tl">
                    <a:srgbClr val="000000">
                      <a:alpha val="43137"/>
                    </a:srgbClr>
                  </a:outerShdw>
                </a:effectLst>
                <a:sym typeface="Wingdings" panose="05000000000000000000" pitchFamily="2" charset="2"/>
              </a:rPr>
              <a:t>】</a:t>
            </a:r>
            <a:endParaRPr lang="zh-CN" altLang="en-US" b="1">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35</a:t>
            </a:fld>
            <a:endParaRPr lang="zh-CN" altLang="zh-CN"/>
          </a:p>
        </p:txBody>
      </p:sp>
      <p:sp>
        <p:nvSpPr>
          <p:cNvPr id="4" name="标题 3">
            <a:extLst>
              <a:ext uri="{FF2B5EF4-FFF2-40B4-BE49-F238E27FC236}">
                <a16:creationId xmlns:a16="http://schemas.microsoft.com/office/drawing/2014/main" id="{1DBE68F0-E4F2-4C0A-BA86-28D21AB28F94}"/>
              </a:ext>
            </a:extLst>
          </p:cNvPr>
          <p:cNvSpPr>
            <a:spLocks noGrp="1"/>
          </p:cNvSpPr>
          <p:nvPr>
            <p:ph type="title"/>
          </p:nvPr>
        </p:nvSpPr>
        <p:spPr/>
        <p:txBody>
          <a:bodyPr/>
          <a:lstStyle/>
          <a:p>
            <a:r>
              <a:rPr lang="zh-CN" altLang="en-US" b="1" dirty="0">
                <a:effectLst>
                  <a:outerShdw blurRad="38100" dist="38100" dir="2700000" algn="tl">
                    <a:srgbClr val="000000">
                      <a:alpha val="43137"/>
                    </a:srgbClr>
                  </a:outerShdw>
                </a:effectLst>
              </a:rPr>
              <a:t>数据挖掘用在哪里？</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effectLst>
                  <a:outerShdw blurRad="38100" dist="38100" dir="2700000" algn="tl">
                    <a:srgbClr val="000000">
                      <a:alpha val="43137"/>
                    </a:srgbClr>
                  </a:outerShdw>
                </a:effectLst>
              </a:rPr>
              <a:t>数据挖掘用在哪里？</a:t>
            </a:r>
            <a:br>
              <a:rPr lang="en-US" altLang="zh-CN" b="1" dirty="0">
                <a:effectLst>
                  <a:outerShdw blurRad="38100" dist="38100" dir="2700000" algn="tl">
                    <a:srgbClr val="000000">
                      <a:alpha val="43137"/>
                    </a:srgbClr>
                  </a:outerShdw>
                </a:effectLst>
              </a:rPr>
            </a:br>
            <a:r>
              <a:rPr lang="zh-CN" altLang="en-US" sz="3200" dirty="0"/>
              <a:t>数据挖掘和商务智能</a:t>
            </a:r>
          </a:p>
        </p:txBody>
      </p:sp>
      <p:sp>
        <p:nvSpPr>
          <p:cNvPr id="33" name="AutoShape 3"/>
          <p:cNvSpPr>
            <a:spLocks noChangeArrowheads="1"/>
          </p:cNvSpPr>
          <p:nvPr/>
        </p:nvSpPr>
        <p:spPr bwMode="auto">
          <a:xfrm>
            <a:off x="762000" y="1447800"/>
            <a:ext cx="7467600" cy="5029200"/>
          </a:xfrm>
          <a:prstGeom prst="flowChartExtra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endParaRPr kumimoji="0" lang="zh-CN" altLang="zh-CN">
              <a:latin typeface="Times New Roman" panose="02020603050405020304" pitchFamily="18" charset="0"/>
            </a:endParaRPr>
          </a:p>
        </p:txBody>
      </p:sp>
      <p:sp>
        <p:nvSpPr>
          <p:cNvPr id="34" name="Line 4"/>
          <p:cNvSpPr>
            <a:spLocks noChangeShapeType="1"/>
          </p:cNvSpPr>
          <p:nvPr/>
        </p:nvSpPr>
        <p:spPr bwMode="auto">
          <a:xfrm>
            <a:off x="1219200" y="5867400"/>
            <a:ext cx="6553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5"/>
          <p:cNvSpPr>
            <a:spLocks noChangeShapeType="1"/>
          </p:cNvSpPr>
          <p:nvPr/>
        </p:nvSpPr>
        <p:spPr bwMode="auto">
          <a:xfrm>
            <a:off x="1676400" y="5257800"/>
            <a:ext cx="5638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6"/>
          <p:cNvSpPr>
            <a:spLocks noChangeShapeType="1"/>
          </p:cNvSpPr>
          <p:nvPr/>
        </p:nvSpPr>
        <p:spPr bwMode="auto">
          <a:xfrm>
            <a:off x="2209800" y="4495800"/>
            <a:ext cx="4572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7"/>
          <p:cNvSpPr>
            <a:spLocks noChangeShapeType="1"/>
          </p:cNvSpPr>
          <p:nvPr/>
        </p:nvSpPr>
        <p:spPr bwMode="auto">
          <a:xfrm>
            <a:off x="2819400" y="3733800"/>
            <a:ext cx="3352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8"/>
          <p:cNvSpPr>
            <a:spLocks noChangeShapeType="1"/>
          </p:cNvSpPr>
          <p:nvPr/>
        </p:nvSpPr>
        <p:spPr bwMode="auto">
          <a:xfrm>
            <a:off x="3429000" y="2895600"/>
            <a:ext cx="213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9"/>
          <p:cNvSpPr>
            <a:spLocks noChangeShapeType="1"/>
          </p:cNvSpPr>
          <p:nvPr/>
        </p:nvSpPr>
        <p:spPr bwMode="auto">
          <a:xfrm flipV="1">
            <a:off x="533400" y="1447800"/>
            <a:ext cx="0" cy="5029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0"/>
          <p:cNvSpPr>
            <a:spLocks noChangeShapeType="1"/>
          </p:cNvSpPr>
          <p:nvPr/>
        </p:nvSpPr>
        <p:spPr bwMode="auto">
          <a:xfrm flipV="1">
            <a:off x="8839200" y="1447800"/>
            <a:ext cx="0" cy="5029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Text Box 11"/>
          <p:cNvSpPr txBox="1">
            <a:spLocks noChangeArrowheads="1"/>
          </p:cNvSpPr>
          <p:nvPr/>
        </p:nvSpPr>
        <p:spPr bwMode="auto">
          <a:xfrm>
            <a:off x="539750" y="1773238"/>
            <a:ext cx="17954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zh-CN" altLang="en-US" sz="1800" b="1">
                <a:latin typeface="Times New Roman" panose="02020603050405020304" pitchFamily="18" charset="0"/>
              </a:rPr>
              <a:t>提高支持</a:t>
            </a:r>
          </a:p>
          <a:p>
            <a:pPr algn="l"/>
            <a:r>
              <a:rPr kumimoji="0" lang="zh-CN" altLang="en-US" sz="1800" b="1">
                <a:latin typeface="Times New Roman" panose="02020603050405020304" pitchFamily="18" charset="0"/>
              </a:rPr>
              <a:t>商务决策的潜能</a:t>
            </a:r>
          </a:p>
        </p:txBody>
      </p:sp>
      <p:sp>
        <p:nvSpPr>
          <p:cNvPr id="42" name="Text Box 12"/>
          <p:cNvSpPr txBox="1">
            <a:spLocks noChangeArrowheads="1"/>
          </p:cNvSpPr>
          <p:nvPr/>
        </p:nvSpPr>
        <p:spPr bwMode="auto">
          <a:xfrm>
            <a:off x="7747000" y="1943100"/>
            <a:ext cx="1003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sz="1600" b="1">
                <a:latin typeface="Times New Roman" panose="02020603050405020304" pitchFamily="18" charset="0"/>
              </a:rPr>
              <a:t>最终用户</a:t>
            </a:r>
            <a:endParaRPr kumimoji="0" lang="zh-CN" altLang="en-US" sz="1600">
              <a:latin typeface="Times New Roman" panose="02020603050405020304" pitchFamily="18" charset="0"/>
            </a:endParaRPr>
          </a:p>
        </p:txBody>
      </p:sp>
      <p:sp>
        <p:nvSpPr>
          <p:cNvPr id="43" name="Text Box 13"/>
          <p:cNvSpPr txBox="1">
            <a:spLocks noChangeArrowheads="1"/>
          </p:cNvSpPr>
          <p:nvPr/>
        </p:nvSpPr>
        <p:spPr bwMode="auto">
          <a:xfrm>
            <a:off x="7291388" y="2933700"/>
            <a:ext cx="1412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sz="1600" b="1">
                <a:latin typeface="Times New Roman" panose="02020603050405020304" pitchFamily="18" charset="0"/>
              </a:rPr>
              <a:t>商务分析人员</a:t>
            </a:r>
          </a:p>
        </p:txBody>
      </p:sp>
      <p:sp>
        <p:nvSpPr>
          <p:cNvPr id="44" name="Text Box 14"/>
          <p:cNvSpPr txBox="1">
            <a:spLocks noChangeArrowheads="1"/>
          </p:cNvSpPr>
          <p:nvPr/>
        </p:nvSpPr>
        <p:spPr bwMode="auto">
          <a:xfrm>
            <a:off x="7029450" y="3784600"/>
            <a:ext cx="1666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600" b="1">
                <a:latin typeface="Times New Roman" panose="02020603050405020304" pitchFamily="18" charset="0"/>
              </a:rPr>
              <a:t>     </a:t>
            </a:r>
            <a:r>
              <a:rPr kumimoji="0" lang="zh-CN" altLang="en-US" sz="1600" b="1">
                <a:latin typeface="Times New Roman" panose="02020603050405020304" pitchFamily="18" charset="0"/>
              </a:rPr>
              <a:t>数据分析人员</a:t>
            </a:r>
          </a:p>
        </p:txBody>
      </p:sp>
      <p:sp>
        <p:nvSpPr>
          <p:cNvPr id="45" name="Text Box 15"/>
          <p:cNvSpPr txBox="1">
            <a:spLocks noChangeArrowheads="1"/>
          </p:cNvSpPr>
          <p:nvPr/>
        </p:nvSpPr>
        <p:spPr bwMode="auto">
          <a:xfrm>
            <a:off x="8102600" y="5689600"/>
            <a:ext cx="611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600" b="1">
                <a:latin typeface="Times New Roman" panose="02020603050405020304" pitchFamily="18" charset="0"/>
              </a:rPr>
              <a:t>DBA</a:t>
            </a:r>
          </a:p>
        </p:txBody>
      </p:sp>
      <p:sp>
        <p:nvSpPr>
          <p:cNvPr id="46" name="Text Box 16"/>
          <p:cNvSpPr txBox="1">
            <a:spLocks noChangeArrowheads="1"/>
          </p:cNvSpPr>
          <p:nvPr/>
        </p:nvSpPr>
        <p:spPr bwMode="auto">
          <a:xfrm>
            <a:off x="3886200" y="2300288"/>
            <a:ext cx="1162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en-US" altLang="zh-CN" sz="1800" b="1">
                <a:solidFill>
                  <a:schemeClr val="bg1"/>
                </a:solidFill>
                <a:latin typeface="Times New Roman" panose="02020603050405020304" pitchFamily="18" charset="0"/>
              </a:rPr>
              <a:t> </a:t>
            </a:r>
            <a:r>
              <a:rPr kumimoji="0" lang="zh-CN" altLang="en-US" sz="1800" b="1">
                <a:latin typeface="Times New Roman" panose="02020603050405020304" pitchFamily="18" charset="0"/>
              </a:rPr>
              <a:t>制定决策</a:t>
            </a:r>
          </a:p>
        </p:txBody>
      </p:sp>
      <p:sp>
        <p:nvSpPr>
          <p:cNvPr id="47" name="Text Box 17"/>
          <p:cNvSpPr txBox="1">
            <a:spLocks noChangeArrowheads="1"/>
          </p:cNvSpPr>
          <p:nvPr/>
        </p:nvSpPr>
        <p:spPr bwMode="auto">
          <a:xfrm>
            <a:off x="3924300" y="298291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zh-CN" altLang="en-US" sz="1800" b="1">
                <a:latin typeface="Times New Roman" panose="02020603050405020304" pitchFamily="18" charset="0"/>
              </a:rPr>
              <a:t>数据表示</a:t>
            </a:r>
          </a:p>
        </p:txBody>
      </p:sp>
      <p:sp>
        <p:nvSpPr>
          <p:cNvPr id="48" name="Text Box 18"/>
          <p:cNvSpPr txBox="1">
            <a:spLocks noChangeArrowheads="1"/>
          </p:cNvSpPr>
          <p:nvPr/>
        </p:nvSpPr>
        <p:spPr bwMode="auto">
          <a:xfrm>
            <a:off x="3733800" y="3336925"/>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zh-CN" altLang="en-US" sz="1800" b="1" i="1">
                <a:latin typeface="Times New Roman" panose="02020603050405020304" pitchFamily="18" charset="0"/>
              </a:rPr>
              <a:t>可视化技术</a:t>
            </a:r>
          </a:p>
        </p:txBody>
      </p:sp>
      <p:sp>
        <p:nvSpPr>
          <p:cNvPr id="49" name="Text Box 19"/>
          <p:cNvSpPr txBox="1">
            <a:spLocks noChangeArrowheads="1"/>
          </p:cNvSpPr>
          <p:nvPr/>
        </p:nvSpPr>
        <p:spPr bwMode="auto">
          <a:xfrm>
            <a:off x="3870325" y="3756025"/>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zh-CN" altLang="en-US" sz="1800" b="1">
                <a:latin typeface="Times New Roman" panose="02020603050405020304" pitchFamily="18" charset="0"/>
              </a:rPr>
              <a:t>数据挖掘</a:t>
            </a:r>
            <a:endParaRPr kumimoji="0" lang="zh-CN" altLang="en-US" sz="1800" b="1">
              <a:solidFill>
                <a:schemeClr val="bg1"/>
              </a:solidFill>
              <a:latin typeface="Times New Roman" panose="02020603050405020304" pitchFamily="18" charset="0"/>
            </a:endParaRPr>
          </a:p>
        </p:txBody>
      </p:sp>
      <p:sp>
        <p:nvSpPr>
          <p:cNvPr id="50" name="Text Box 20"/>
          <p:cNvSpPr txBox="1">
            <a:spLocks noChangeArrowheads="1"/>
          </p:cNvSpPr>
          <p:nvPr/>
        </p:nvSpPr>
        <p:spPr bwMode="auto">
          <a:xfrm>
            <a:off x="3886200" y="4052888"/>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zh-CN" altLang="en-US" sz="1800" b="1" i="1">
                <a:latin typeface="Times New Roman" panose="02020603050405020304" pitchFamily="18" charset="0"/>
              </a:rPr>
              <a:t>信息发现</a:t>
            </a:r>
          </a:p>
        </p:txBody>
      </p:sp>
      <p:sp>
        <p:nvSpPr>
          <p:cNvPr id="51" name="Text Box 21"/>
          <p:cNvSpPr txBox="1">
            <a:spLocks noChangeArrowheads="1"/>
          </p:cNvSpPr>
          <p:nvPr/>
        </p:nvSpPr>
        <p:spPr bwMode="auto">
          <a:xfrm>
            <a:off x="3657600" y="4572000"/>
            <a:ext cx="1889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sz="1800" b="1">
                <a:latin typeface="Times New Roman" panose="02020603050405020304" pitchFamily="18" charset="0"/>
              </a:rPr>
              <a:t>数据探查</a:t>
            </a:r>
          </a:p>
        </p:txBody>
      </p:sp>
      <p:sp>
        <p:nvSpPr>
          <p:cNvPr id="52" name="Text Box 22"/>
          <p:cNvSpPr txBox="1">
            <a:spLocks noChangeArrowheads="1"/>
          </p:cNvSpPr>
          <p:nvPr/>
        </p:nvSpPr>
        <p:spPr bwMode="auto">
          <a:xfrm>
            <a:off x="3886200" y="5562600"/>
            <a:ext cx="141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800" b="1" i="1">
                <a:latin typeface="Times New Roman" panose="02020603050405020304" pitchFamily="18" charset="0"/>
              </a:rPr>
              <a:t>OLAP, MDA</a:t>
            </a:r>
          </a:p>
        </p:txBody>
      </p:sp>
      <p:sp>
        <p:nvSpPr>
          <p:cNvPr id="53" name="Text Box 23"/>
          <p:cNvSpPr txBox="1">
            <a:spLocks noChangeArrowheads="1"/>
          </p:cNvSpPr>
          <p:nvPr/>
        </p:nvSpPr>
        <p:spPr bwMode="auto">
          <a:xfrm>
            <a:off x="3276600" y="48910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zh-CN" altLang="en-US" sz="1800" b="1" i="1">
                <a:latin typeface="Times New Roman" panose="02020603050405020304" pitchFamily="18" charset="0"/>
              </a:rPr>
              <a:t>统计分析</a:t>
            </a:r>
            <a:r>
              <a:rPr kumimoji="0" lang="en-US" altLang="zh-CN" sz="1800" b="1" i="1">
                <a:latin typeface="Times New Roman" panose="02020603050405020304" pitchFamily="18" charset="0"/>
              </a:rPr>
              <a:t>, </a:t>
            </a:r>
            <a:r>
              <a:rPr kumimoji="0" lang="zh-CN" altLang="en-US" sz="1800" b="1" i="1">
                <a:latin typeface="Times New Roman" panose="02020603050405020304" pitchFamily="18" charset="0"/>
              </a:rPr>
              <a:t>查询和报告</a:t>
            </a:r>
            <a:endParaRPr kumimoji="0" lang="zh-CN" altLang="en-US" sz="1800" b="1" i="1">
              <a:solidFill>
                <a:schemeClr val="bg1"/>
              </a:solidFill>
              <a:latin typeface="Times New Roman" panose="02020603050405020304" pitchFamily="18" charset="0"/>
            </a:endParaRPr>
          </a:p>
        </p:txBody>
      </p:sp>
      <p:sp>
        <p:nvSpPr>
          <p:cNvPr id="54" name="Text Box 24"/>
          <p:cNvSpPr txBox="1">
            <a:spLocks noChangeArrowheads="1"/>
          </p:cNvSpPr>
          <p:nvPr/>
        </p:nvSpPr>
        <p:spPr bwMode="auto">
          <a:xfrm>
            <a:off x="3435350" y="5257800"/>
            <a:ext cx="220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zh-CN" altLang="en-US" sz="1800" b="1">
                <a:latin typeface="Times New Roman" panose="02020603050405020304" pitchFamily="18" charset="0"/>
              </a:rPr>
              <a:t>数据仓库 </a:t>
            </a:r>
            <a:r>
              <a:rPr kumimoji="0" lang="en-US" altLang="zh-CN" sz="1800" b="1">
                <a:latin typeface="Times New Roman" panose="02020603050405020304" pitchFamily="18" charset="0"/>
              </a:rPr>
              <a:t>/ </a:t>
            </a:r>
            <a:r>
              <a:rPr kumimoji="0" lang="zh-CN" altLang="en-US" sz="1800" b="1">
                <a:latin typeface="Times New Roman" panose="02020603050405020304" pitchFamily="18" charset="0"/>
              </a:rPr>
              <a:t>数据集市</a:t>
            </a:r>
          </a:p>
        </p:txBody>
      </p:sp>
      <p:sp>
        <p:nvSpPr>
          <p:cNvPr id="55" name="Text Box 25"/>
          <p:cNvSpPr txBox="1">
            <a:spLocks noChangeArrowheads="1"/>
          </p:cNvSpPr>
          <p:nvPr/>
        </p:nvSpPr>
        <p:spPr bwMode="auto">
          <a:xfrm>
            <a:off x="3810000" y="5851525"/>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zh-CN" altLang="en-US" sz="1800" b="1">
                <a:latin typeface="Times New Roman" panose="02020603050405020304" pitchFamily="18" charset="0"/>
              </a:rPr>
              <a:t>数据源</a:t>
            </a:r>
            <a:endParaRPr kumimoji="0" lang="zh-CN" altLang="en-US" sz="1800" b="1">
              <a:solidFill>
                <a:schemeClr val="bg1"/>
              </a:solidFill>
              <a:latin typeface="Times New Roman" panose="02020603050405020304" pitchFamily="18" charset="0"/>
            </a:endParaRPr>
          </a:p>
        </p:txBody>
      </p:sp>
      <p:sp>
        <p:nvSpPr>
          <p:cNvPr id="56" name="Text Box 26"/>
          <p:cNvSpPr txBox="1">
            <a:spLocks noChangeArrowheads="1"/>
          </p:cNvSpPr>
          <p:nvPr/>
        </p:nvSpPr>
        <p:spPr bwMode="auto">
          <a:xfrm>
            <a:off x="1600200" y="6110288"/>
            <a:ext cx="5410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kumimoji="0" lang="zh-CN" altLang="en-US" sz="1800" b="1" i="1">
                <a:latin typeface="Times New Roman" panose="02020603050405020304" pitchFamily="18" charset="0"/>
              </a:rPr>
              <a:t>文字记录</a:t>
            </a:r>
            <a:r>
              <a:rPr kumimoji="0" lang="en-US" altLang="zh-CN" sz="1800" b="1" i="1">
                <a:latin typeface="Times New Roman" panose="02020603050405020304" pitchFamily="18" charset="0"/>
              </a:rPr>
              <a:t>, </a:t>
            </a:r>
            <a:r>
              <a:rPr kumimoji="0" lang="zh-CN" altLang="en-US" sz="1800" b="1" i="1">
                <a:latin typeface="Times New Roman" panose="02020603050405020304" pitchFamily="18" charset="0"/>
              </a:rPr>
              <a:t>文件</a:t>
            </a:r>
            <a:r>
              <a:rPr kumimoji="0" lang="en-US" altLang="zh-CN" sz="1800" b="1" i="1">
                <a:latin typeface="Times New Roman" panose="02020603050405020304" pitchFamily="18" charset="0"/>
              </a:rPr>
              <a:t>, </a:t>
            </a:r>
            <a:r>
              <a:rPr kumimoji="0" lang="zh-CN" altLang="en-US" sz="1800" b="1" i="1">
                <a:latin typeface="Times New Roman" panose="02020603050405020304" pitchFamily="18" charset="0"/>
              </a:rPr>
              <a:t>信息提供者</a:t>
            </a:r>
            <a:r>
              <a:rPr kumimoji="0" lang="en-US" altLang="zh-CN" sz="1800" b="1" i="1">
                <a:latin typeface="Times New Roman" panose="02020603050405020304" pitchFamily="18" charset="0"/>
              </a:rPr>
              <a:t>, </a:t>
            </a:r>
            <a:r>
              <a:rPr kumimoji="0" lang="zh-CN" altLang="en-US" sz="1800" b="1" i="1">
                <a:latin typeface="Times New Roman" panose="02020603050405020304" pitchFamily="18" charset="0"/>
              </a:rPr>
              <a:t>数据库系统</a:t>
            </a:r>
            <a:r>
              <a:rPr kumimoji="0" lang="en-US" altLang="zh-CN" sz="1800" b="1" i="1">
                <a:latin typeface="Times New Roman" panose="02020603050405020304" pitchFamily="18" charset="0"/>
              </a:rPr>
              <a:t>, OLTP</a:t>
            </a:r>
            <a:r>
              <a:rPr kumimoji="0" lang="zh-CN" altLang="en-US" sz="1800" b="1" i="1">
                <a:latin typeface="Times New Roman" panose="02020603050405020304" pitchFamily="18" charset="0"/>
              </a:rPr>
              <a:t>系统</a:t>
            </a:r>
          </a:p>
        </p:txBody>
      </p:sp>
      <p:sp>
        <p:nvSpPr>
          <p:cNvPr id="57" name="Line 27"/>
          <p:cNvSpPr>
            <a:spLocks noChangeShapeType="1"/>
          </p:cNvSpPr>
          <p:nvPr/>
        </p:nvSpPr>
        <p:spPr bwMode="auto">
          <a:xfrm>
            <a:off x="457200" y="6477000"/>
            <a:ext cx="8382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灯片编号占位符 57"/>
          <p:cNvSpPr>
            <a:spLocks noGrp="1"/>
          </p:cNvSpPr>
          <p:nvPr>
            <p:ph type="sldNum" sz="quarter" idx="12"/>
          </p:nvPr>
        </p:nvSpPr>
        <p:spPr/>
        <p:txBody>
          <a:bodyPr/>
          <a:lstStyle/>
          <a:p>
            <a:pPr>
              <a:defRPr/>
            </a:pPr>
            <a:fld id="{64DB5BE0-B235-44F1-B52F-92B56B68AAB8}" type="slidenum">
              <a:rPr lang="zh-CN" altLang="zh-CN" smtClean="0"/>
              <a:t>36</a:t>
            </a:fld>
            <a:endParaRPr lang="zh-CN"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数据挖掘用在哪里？</a:t>
            </a:r>
          </a:p>
        </p:txBody>
      </p:sp>
      <p:sp>
        <p:nvSpPr>
          <p:cNvPr id="31747" name="内容占位符 2"/>
          <p:cNvSpPr>
            <a:spLocks noGrp="1"/>
          </p:cNvSpPr>
          <p:nvPr>
            <p:ph idx="1"/>
          </p:nvPr>
        </p:nvSpPr>
        <p:spPr>
          <a:xfrm>
            <a:off x="377371" y="1417638"/>
            <a:ext cx="8229600" cy="4686300"/>
          </a:xfrm>
        </p:spPr>
        <p:txBody>
          <a:bodyPr/>
          <a:lstStyle/>
          <a:p>
            <a:pPr eaLnBrk="1" hangingPunct="1">
              <a:defRPr/>
            </a:pPr>
            <a:r>
              <a:rPr lang="zh-CN" altLang="en-US" b="1" dirty="0">
                <a:effectLst>
                  <a:outerShdw blurRad="38100" dist="38100" dir="2700000" algn="tl">
                    <a:srgbClr val="000000">
                      <a:alpha val="43137"/>
                    </a:srgbClr>
                  </a:outerShdw>
                </a:effectLst>
              </a:rPr>
              <a:t>医学、科学与工程</a:t>
            </a:r>
            <a:endParaRPr lang="en-US" altLang="zh-CN" b="1" dirty="0">
              <a:effectLst>
                <a:outerShdw blurRad="38100" dist="38100" dir="2700000" algn="tl">
                  <a:srgbClr val="000000">
                    <a:alpha val="43137"/>
                  </a:srgbClr>
                </a:outerShdw>
              </a:effectLst>
            </a:endParaRPr>
          </a:p>
          <a:p>
            <a:pPr lvl="1" eaLnBrk="1" hangingPunct="1">
              <a:defRPr/>
            </a:pPr>
            <a:r>
              <a:rPr lang="en-US" altLang="zh-CN" b="1" dirty="0">
                <a:effectLst>
                  <a:outerShdw blurRad="38100" dist="38100" dir="2700000" algn="tl">
                    <a:srgbClr val="000000">
                      <a:alpha val="43137"/>
                    </a:srgbClr>
                  </a:outerShdw>
                </a:effectLst>
              </a:rPr>
              <a:t>NASA</a:t>
            </a:r>
            <a:r>
              <a:rPr lang="zh-CN" altLang="en-US" b="1" dirty="0">
                <a:effectLst>
                  <a:outerShdw blurRad="38100" dist="38100" dir="2700000" algn="tl">
                    <a:srgbClr val="000000">
                      <a:alpha val="43137"/>
                    </a:srgbClr>
                  </a:outerShdw>
                </a:effectLst>
              </a:rPr>
              <a:t>：地球轨道卫星，搜集地表、海洋、大气的全球观测数据。</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海量、时空特性</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找出数据间关系，影响，做预测</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分子生物学：根据大量的基因组数据，理解基因结构和功能。微阵列技术</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分析更多的基因特性，确定每个基因作用，查出导致特定疾病的基因。</a:t>
            </a:r>
            <a:endParaRPr lang="en-US" altLang="zh-CN" b="1" dirty="0">
              <a:effectLst>
                <a:outerShdw blurRad="38100" dist="38100" dir="2700000" algn="tl">
                  <a:srgbClr val="000000">
                    <a:alpha val="43137"/>
                  </a:srgbClr>
                </a:outerShdw>
              </a:effectLst>
            </a:endParaRPr>
          </a:p>
          <a:p>
            <a:pPr lvl="1" eaLnBrk="1" hangingPunct="1">
              <a:defRPr/>
            </a:pPr>
            <a:endParaRPr lang="zh-CN" altLang="en-US"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37</a:t>
            </a:fld>
            <a:endParaRPr lang="zh-CN"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4726959"/>
            <a:ext cx="2664296" cy="207775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数据挖掘用在哪里？</a:t>
            </a:r>
          </a:p>
        </p:txBody>
      </p:sp>
      <p:sp>
        <p:nvSpPr>
          <p:cNvPr id="32771" name="内容占位符 2"/>
          <p:cNvSpPr>
            <a:spLocks noGrp="1"/>
          </p:cNvSpPr>
          <p:nvPr>
            <p:ph idx="1"/>
          </p:nvPr>
        </p:nvSpPr>
        <p:spPr/>
        <p:txBody>
          <a:bodyPr/>
          <a:lstStyle/>
          <a:p>
            <a:pPr eaLnBrk="1" hangingPunct="1">
              <a:defRPr/>
            </a:pPr>
            <a:r>
              <a:rPr lang="en-US" altLang="zh-CN" b="1">
                <a:effectLst>
                  <a:outerShdw blurRad="38100" dist="38100" dir="2700000" algn="tl">
                    <a:srgbClr val="000000">
                      <a:alpha val="43137"/>
                    </a:srgbClr>
                  </a:outerShdw>
                </a:effectLst>
              </a:rPr>
              <a:t>DNA</a:t>
            </a:r>
            <a:r>
              <a:rPr lang="zh-CN" altLang="en-US" b="1">
                <a:effectLst>
                  <a:outerShdw blurRad="38100" dist="38100" dir="2700000" algn="tl">
                    <a:srgbClr val="000000">
                      <a:alpha val="43137"/>
                    </a:srgbClr>
                  </a:outerShdw>
                </a:effectLst>
              </a:rPr>
              <a:t>微阵列（</a:t>
            </a:r>
            <a:r>
              <a:rPr lang="en-US" altLang="zh-CN" b="1">
                <a:effectLst>
                  <a:outerShdw blurRad="38100" dist="38100" dir="2700000" algn="tl">
                    <a:srgbClr val="000000">
                      <a:alpha val="43137"/>
                    </a:srgbClr>
                  </a:outerShdw>
                </a:effectLst>
              </a:rPr>
              <a:t>DNA Microarray</a:t>
            </a:r>
            <a:r>
              <a:rPr lang="zh-CN" altLang="en-US" b="1">
                <a:effectLst>
                  <a:outerShdw blurRad="38100" dist="38100" dir="2700000" algn="tl">
                    <a:srgbClr val="000000">
                      <a:alpha val="43137"/>
                    </a:srgbClr>
                  </a:outerShdw>
                </a:effectLst>
              </a:rPr>
              <a:t>）也叫寡核苷酸阵列（</a:t>
            </a:r>
            <a:r>
              <a:rPr lang="en-US" altLang="zh-CN" b="1">
                <a:effectLst>
                  <a:outerShdw blurRad="38100" dist="38100" dir="2700000" algn="tl">
                    <a:srgbClr val="000000">
                      <a:alpha val="43137"/>
                    </a:srgbClr>
                  </a:outerShdw>
                </a:effectLst>
              </a:rPr>
              <a:t>Oligonucleitide array</a:t>
            </a:r>
            <a:r>
              <a:rPr lang="zh-CN" altLang="en-US" b="1">
                <a:effectLst>
                  <a:outerShdw blurRad="38100" dist="38100" dir="2700000" algn="tl">
                    <a:srgbClr val="000000">
                      <a:alpha val="43137"/>
                    </a:srgbClr>
                  </a:outerShdw>
                </a:effectLst>
              </a:rPr>
              <a:t>）</a:t>
            </a:r>
            <a:endParaRPr lang="en-US" altLang="zh-CN" b="1">
              <a:effectLst>
                <a:outerShdw blurRad="38100" dist="38100" dir="2700000" algn="tl">
                  <a:srgbClr val="000000">
                    <a:alpha val="43137"/>
                  </a:srgbClr>
                </a:outerShdw>
              </a:effectLst>
            </a:endParaRPr>
          </a:p>
          <a:p>
            <a:pPr eaLnBrk="1" hangingPunct="1">
              <a:defRPr/>
            </a:pPr>
            <a:r>
              <a:rPr lang="zh-CN" altLang="en-US" b="1">
                <a:effectLst>
                  <a:outerShdw blurRad="38100" dist="38100" dir="2700000" algn="tl">
                    <a:srgbClr val="000000">
                      <a:alpha val="43137"/>
                    </a:srgbClr>
                  </a:outerShdw>
                </a:effectLst>
              </a:rPr>
              <a:t>是人类基因组计划（</a:t>
            </a:r>
            <a:r>
              <a:rPr lang="en-US" altLang="zh-CN" b="1">
                <a:effectLst>
                  <a:outerShdw blurRad="38100" dist="38100" dir="2700000" algn="tl">
                    <a:srgbClr val="000000">
                      <a:alpha val="43137"/>
                    </a:srgbClr>
                  </a:outerShdw>
                </a:effectLst>
              </a:rPr>
              <a:t>Human Geneome Project</a:t>
            </a:r>
            <a:r>
              <a:rPr lang="zh-CN" altLang="en-US" b="1">
                <a:effectLst>
                  <a:outerShdw blurRad="38100" dist="38100" dir="2700000" algn="tl">
                    <a:srgbClr val="000000">
                      <a:alpha val="43137"/>
                    </a:srgbClr>
                  </a:outerShdw>
                </a:effectLst>
              </a:rPr>
              <a:t>，</a:t>
            </a:r>
            <a:r>
              <a:rPr lang="en-US" altLang="zh-CN" b="1">
                <a:effectLst>
                  <a:outerShdw blurRad="38100" dist="38100" dir="2700000" algn="tl">
                    <a:srgbClr val="000000">
                      <a:alpha val="43137"/>
                    </a:srgbClr>
                  </a:outerShdw>
                </a:effectLst>
              </a:rPr>
              <a:t>HGP</a:t>
            </a:r>
            <a:r>
              <a:rPr lang="zh-CN" altLang="en-US" b="1">
                <a:effectLst>
                  <a:outerShdw blurRad="38100" dist="38100" dir="2700000" algn="tl">
                    <a:srgbClr val="000000">
                      <a:alpha val="43137"/>
                    </a:srgbClr>
                  </a:outerShdw>
                </a:effectLst>
              </a:rPr>
              <a:t>）的逐步实施和分子生物学的迅猛发展及运用的产物</a:t>
            </a:r>
            <a:endParaRPr lang="en-US" altLang="zh-CN" b="1">
              <a:effectLst>
                <a:outerShdw blurRad="38100" dist="38100" dir="2700000" algn="tl">
                  <a:srgbClr val="000000">
                    <a:alpha val="43137"/>
                  </a:srgbClr>
                </a:outerShdw>
              </a:effectLst>
            </a:endParaRPr>
          </a:p>
          <a:p>
            <a:pPr eaLnBrk="1" hangingPunct="1">
              <a:defRPr/>
            </a:pPr>
            <a:r>
              <a:rPr lang="zh-CN" altLang="en-US" b="1">
                <a:effectLst>
                  <a:outerShdw blurRad="38100" dist="38100" dir="2700000" algn="tl">
                    <a:srgbClr val="000000">
                      <a:alpha val="43137"/>
                    </a:srgbClr>
                  </a:outerShdw>
                </a:effectLst>
              </a:rPr>
              <a:t>是生物学家受到计算机芯片制造和广为应用的启迪，融微电子学、生命科学、计算机科学和光电化学为一体。</a:t>
            </a:r>
            <a:endParaRPr lang="en-US" altLang="zh-CN" b="1">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38</a:t>
            </a:fld>
            <a:endParaRPr lang="zh-CN"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数据挖掘用在哪里？</a:t>
            </a:r>
          </a:p>
        </p:txBody>
      </p:sp>
      <p:sp>
        <p:nvSpPr>
          <p:cNvPr id="33795" name="内容占位符 2"/>
          <p:cNvSpPr>
            <a:spLocks noGrp="1"/>
          </p:cNvSpPr>
          <p:nvPr>
            <p:ph idx="1"/>
          </p:nvPr>
        </p:nvSpPr>
        <p:spPr/>
        <p:txBody>
          <a:bodyPr/>
          <a:lstStyle/>
          <a:p>
            <a:pPr eaLnBrk="1" hangingPunct="1">
              <a:defRPr/>
            </a:pPr>
            <a:r>
              <a:rPr lang="zh-CN" altLang="en-US" b="1">
                <a:effectLst>
                  <a:outerShdw blurRad="38100" dist="38100" dir="2700000" algn="tl">
                    <a:srgbClr val="000000">
                      <a:alpha val="43137"/>
                    </a:srgbClr>
                  </a:outerShdw>
                </a:effectLst>
              </a:rPr>
              <a:t>在原来核酸杂交（</a:t>
            </a:r>
            <a:r>
              <a:rPr lang="en-US" altLang="zh-CN" b="1">
                <a:effectLst>
                  <a:outerShdw blurRad="38100" dist="38100" dir="2700000" algn="tl">
                    <a:srgbClr val="000000">
                      <a:alpha val="43137"/>
                    </a:srgbClr>
                  </a:outerShdw>
                </a:effectLst>
              </a:rPr>
              <a:t>Northern</a:t>
            </a:r>
            <a:r>
              <a:rPr lang="zh-CN" altLang="en-US" b="1">
                <a:effectLst>
                  <a:outerShdw blurRad="38100" dist="38100" dir="2700000" algn="tl">
                    <a:srgbClr val="000000">
                      <a:alpha val="43137"/>
                    </a:srgbClr>
                  </a:outerShdw>
                </a:effectLst>
              </a:rPr>
              <a:t>、</a:t>
            </a:r>
            <a:r>
              <a:rPr lang="en-US" altLang="zh-CN" b="1">
                <a:effectLst>
                  <a:outerShdw blurRad="38100" dist="38100" dir="2700000" algn="tl">
                    <a:srgbClr val="000000">
                      <a:alpha val="43137"/>
                    </a:srgbClr>
                  </a:outerShdw>
                </a:effectLst>
              </a:rPr>
              <a:t>Southern</a:t>
            </a:r>
            <a:r>
              <a:rPr lang="zh-CN" altLang="en-US" b="1">
                <a:effectLst>
                  <a:outerShdw blurRad="38100" dist="38100" dir="2700000" algn="tl">
                    <a:srgbClr val="000000">
                      <a:alpha val="43137"/>
                    </a:srgbClr>
                  </a:outerShdw>
                </a:effectLst>
              </a:rPr>
              <a:t>）的基础上发展起来的一项新技术</a:t>
            </a:r>
            <a:endParaRPr lang="en-US" altLang="zh-CN" b="1">
              <a:effectLst>
                <a:outerShdw blurRad="38100" dist="38100" dir="2700000" algn="tl">
                  <a:srgbClr val="000000">
                    <a:alpha val="43137"/>
                  </a:srgbClr>
                </a:outerShdw>
              </a:effectLst>
            </a:endParaRPr>
          </a:p>
          <a:p>
            <a:pPr eaLnBrk="1" hangingPunct="1">
              <a:defRPr/>
            </a:pPr>
            <a:r>
              <a:rPr lang="zh-CN" altLang="en-US" b="1">
                <a:effectLst>
                  <a:outerShdw blurRad="38100" dist="38100" dir="2700000" algn="tl">
                    <a:srgbClr val="000000">
                      <a:alpha val="43137"/>
                    </a:srgbClr>
                  </a:outerShdw>
                </a:effectLst>
              </a:rPr>
              <a:t>是第三次革命（基因组革命）中的主要技术之一，是生物芯片中的一种。</a:t>
            </a:r>
            <a:endParaRPr lang="en-US" altLang="zh-CN" b="1">
              <a:effectLst>
                <a:outerShdw blurRad="38100" dist="38100" dir="2700000" algn="tl">
                  <a:srgbClr val="000000">
                    <a:alpha val="43137"/>
                  </a:srgbClr>
                </a:outerShdw>
              </a:effectLst>
            </a:endParaRPr>
          </a:p>
          <a:p>
            <a:pPr eaLnBrk="1" hangingPunct="1">
              <a:defRPr/>
            </a:pPr>
            <a:r>
              <a:rPr lang="zh-CN" altLang="en-US" b="1">
                <a:effectLst>
                  <a:outerShdw blurRad="38100" dist="38100" dir="2700000" algn="tl">
                    <a:srgbClr val="000000">
                      <a:alpha val="43137"/>
                    </a:srgbClr>
                  </a:outerShdw>
                </a:effectLst>
              </a:rPr>
              <a:t>技术原理是在固体表面上集成已知序列的基因探针，被测生物细胞或组织中大量标记的核酸序列与上述探针阵列进行杂交，通过检测相应位置杂交探针，实现基因信息的快速检测。</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39</a:t>
            </a:fld>
            <a:endParaRPr lang="zh-CN"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508156-F524-4FDC-951D-380EB68BCB35}" type="slidenum">
              <a:rPr lang="zh-CN" altLang="zh-CN" smtClean="0"/>
              <a:t>4</a:t>
            </a:fld>
            <a:endParaRPr lang="zh-CN" altLang="zh-CN"/>
          </a:p>
        </p:txBody>
      </p:sp>
      <p:pic>
        <p:nvPicPr>
          <p:cNvPr id="9" name="图片 8">
            <a:extLst>
              <a:ext uri="{FF2B5EF4-FFF2-40B4-BE49-F238E27FC236}">
                <a16:creationId xmlns:a16="http://schemas.microsoft.com/office/drawing/2014/main" id="{5EF12B12-480D-4A2F-949C-076A21E1F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860" y="873386"/>
            <a:ext cx="4866280" cy="511122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数据挖掘用在哪里？</a:t>
            </a:r>
          </a:p>
        </p:txBody>
      </p:sp>
      <p:sp>
        <p:nvSpPr>
          <p:cNvPr id="34819"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生物学</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蛋白质结构预测</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多序列校准（一致性问题？）</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生物化学路径建模</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种系发生学</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40</a:t>
            </a:fld>
            <a:endParaRPr lang="zh-CN"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52380"/>
            <a:ext cx="3419872" cy="341987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4258782"/>
            <a:ext cx="2493218" cy="226656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eaLnBrk="1" hangingPunct="1">
              <a:defRPr/>
            </a:pPr>
            <a:r>
              <a:rPr lang="zh-CN" altLang="en-US" b="1" dirty="0">
                <a:effectLst>
                  <a:outerShdw blurRad="38100" dist="38100" dir="2700000" algn="tl">
                    <a:srgbClr val="000000">
                      <a:alpha val="43137"/>
                    </a:srgbClr>
                  </a:outerShdw>
                </a:effectLst>
              </a:rPr>
              <a:t>数据挖掘用在哪里？</a:t>
            </a:r>
          </a:p>
        </p:txBody>
      </p:sp>
      <p:sp>
        <p:nvSpPr>
          <p:cNvPr id="3" name="内容占位符 2"/>
          <p:cNvSpPr>
            <a:spLocks noGrp="1"/>
          </p:cNvSpPr>
          <p:nvPr>
            <p:ph idx="1"/>
          </p:nvPr>
        </p:nvSpPr>
        <p:spPr/>
        <p:txBody>
          <a:bodyPr rtlCol="0">
            <a:normAutofit/>
          </a:bodyPr>
          <a:lstStyle/>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蛋白质结构预测</a:t>
            </a:r>
            <a:r>
              <a:rPr lang="en-US" altLang="zh-CN" b="1" dirty="0">
                <a:effectLst>
                  <a:outerShdw blurRad="38100" dist="38100" dir="2700000" algn="tl">
                    <a:srgbClr val="000000">
                      <a:alpha val="43137"/>
                    </a:srgbClr>
                  </a:outerShdw>
                </a:effectLst>
              </a:rPr>
              <a:t>(Protein structure prediction)</a:t>
            </a:r>
            <a:r>
              <a:rPr lang="zh-CN" altLang="en-US" b="1" dirty="0">
                <a:effectLst>
                  <a:outerShdw blurRad="38100" dist="38100" dir="2700000" algn="tl">
                    <a:srgbClr val="000000">
                      <a:alpha val="43137"/>
                    </a:srgbClr>
                  </a:outerShdw>
                </a:effectLst>
              </a:rPr>
              <a:t>是蛋白质的的氨基酸序列中的预测蛋白质的三维结构。</a:t>
            </a:r>
          </a:p>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从蛋白质一级结构预测它的折叠和二级，三级和四级的蛋白质结构。</a:t>
            </a:r>
            <a:endParaRPr lang="en-US" altLang="zh-CN" b="1" dirty="0">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结构预测与蛋白质设计的反问题有着根本的不同。</a:t>
            </a:r>
            <a:endParaRPr lang="en-US" altLang="zh-CN" b="1" dirty="0">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蛋白质结构预测是生物信息学与理论化学所追求的最重要目标之一。</a:t>
            </a:r>
            <a:endParaRPr lang="en-US" altLang="zh-CN" b="1" dirty="0">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在医学上（例如，在药物设计）和在生物技术上（例如，新的酶的设计）都是非常重要的。</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41</a:t>
            </a:fld>
            <a:endParaRPr lang="zh-CN"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数据挖掘用在哪里？</a:t>
            </a:r>
          </a:p>
        </p:txBody>
      </p:sp>
      <p:sp>
        <p:nvSpPr>
          <p:cNvPr id="36867" name="内容占位符 2"/>
          <p:cNvSpPr>
            <a:spLocks noGrp="1"/>
          </p:cNvSpPr>
          <p:nvPr>
            <p:ph idx="1"/>
          </p:nvPr>
        </p:nvSpPr>
        <p:spPr>
          <a:xfrm>
            <a:off x="598003" y="1417638"/>
            <a:ext cx="8083297" cy="4686300"/>
          </a:xfrm>
        </p:spPr>
        <p:txBody>
          <a:bodyPr/>
          <a:lstStyle/>
          <a:p>
            <a:pPr eaLnBrk="1" hangingPunct="1">
              <a:defRPr/>
            </a:pPr>
            <a:r>
              <a:rPr lang="zh-CN" altLang="en-US" b="1" dirty="0">
                <a:effectLst>
                  <a:outerShdw blurRad="38100" dist="38100" dir="2700000" algn="tl">
                    <a:srgbClr val="000000">
                      <a:alpha val="43137"/>
                    </a:srgbClr>
                  </a:outerShdw>
                </a:effectLst>
              </a:rPr>
              <a:t>种系发生学，也被称作系统发生。</a:t>
            </a:r>
            <a:endParaRPr lang="en-US" altLang="zh-CN" b="1" dirty="0">
              <a:effectLst>
                <a:outerShdw blurRad="38100" dist="38100" dir="2700000" algn="tl">
                  <a:srgbClr val="000000">
                    <a:alpha val="43137"/>
                  </a:srgbClr>
                </a:outerShdw>
              </a:effectLst>
            </a:endParaRPr>
          </a:p>
          <a:p>
            <a:pPr eaLnBrk="1" hangingPunct="1">
              <a:defRPr/>
            </a:pPr>
            <a:r>
              <a:rPr lang="zh-CN" altLang="en-US" b="1" dirty="0">
                <a:effectLst>
                  <a:outerShdw blurRad="38100" dist="38100" dir="2700000" algn="tl">
                    <a:srgbClr val="000000">
                      <a:alpha val="43137"/>
                    </a:srgbClr>
                  </a:outerShdw>
                </a:effectLst>
              </a:rPr>
              <a:t>是指在地球历史发展过程中生物种系的发生和发展。</a:t>
            </a:r>
            <a:endParaRPr lang="en-US" altLang="zh-CN" b="1" dirty="0">
              <a:effectLst>
                <a:outerShdw blurRad="38100" dist="38100" dir="2700000" algn="tl">
                  <a:srgbClr val="000000">
                    <a:alpha val="43137"/>
                  </a:srgbClr>
                </a:outerShdw>
              </a:effectLst>
            </a:endParaRPr>
          </a:p>
          <a:p>
            <a:pPr eaLnBrk="1" hangingPunct="1">
              <a:defRPr/>
            </a:pPr>
            <a:r>
              <a:rPr lang="zh-CN" altLang="en-US" b="1" dirty="0">
                <a:effectLst>
                  <a:outerShdw blurRad="38100" dist="38100" dir="2700000" algn="tl">
                    <a:srgbClr val="000000">
                      <a:alpha val="43137"/>
                    </a:srgbClr>
                  </a:outerShdw>
                </a:effectLst>
              </a:rPr>
              <a:t>种系发生学</a:t>
            </a:r>
            <a:r>
              <a:rPr lang="en-US" altLang="zh-CN" b="1" dirty="0">
                <a:effectLst>
                  <a:outerShdw blurRad="38100" dist="38100" dir="2700000" algn="tl">
                    <a:srgbClr val="000000">
                      <a:alpha val="43137"/>
                    </a:srgbClr>
                  </a:outerShdw>
                </a:effectLst>
              </a:rPr>
              <a:t>(</a:t>
            </a:r>
            <a:r>
              <a:rPr lang="en-US" altLang="zh-CN" b="1" dirty="0" err="1">
                <a:effectLst>
                  <a:outerShdw blurRad="38100" dist="38100" dir="2700000" algn="tl">
                    <a:srgbClr val="000000">
                      <a:alpha val="43137"/>
                    </a:srgbClr>
                  </a:outerShdw>
                </a:effectLst>
              </a:rPr>
              <a:t>phylogenetics</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研究物种之间的生物关系。</a:t>
            </a:r>
            <a:endParaRPr lang="en-US" altLang="zh-CN"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42</a:t>
            </a:fld>
            <a:endParaRPr lang="zh-CN"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3645024"/>
            <a:ext cx="3461229" cy="317803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数据挖掘用在哪里？</a:t>
            </a:r>
          </a:p>
        </p:txBody>
      </p:sp>
      <p:sp>
        <p:nvSpPr>
          <p:cNvPr id="3" name="内容占位符 2"/>
          <p:cNvSpPr>
            <a:spLocks noGrp="1"/>
          </p:cNvSpPr>
          <p:nvPr>
            <p:ph idx="1"/>
          </p:nvPr>
        </p:nvSpPr>
        <p:spPr/>
        <p:txBody>
          <a:bodyPr rtlCol="0">
            <a:normAutofit/>
          </a:bodyPr>
          <a:lstStyle/>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其基本思想是比较物种的特征，并认为特征相似的物种在遗传学上接近。</a:t>
            </a:r>
            <a:endParaRPr lang="en-US" altLang="zh-CN" b="1" dirty="0">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种系发生学研究的结果往往以系统发生树（</a:t>
            </a:r>
            <a:r>
              <a:rPr lang="en-US" altLang="zh-CN" b="1" dirty="0">
                <a:effectLst>
                  <a:outerShdw blurRad="38100" dist="38100" dir="2700000" algn="tl">
                    <a:srgbClr val="000000">
                      <a:alpha val="43137"/>
                    </a:srgbClr>
                  </a:outerShdw>
                </a:effectLst>
              </a:rPr>
              <a:t>phylogenetic tree</a:t>
            </a:r>
            <a:r>
              <a:rPr lang="zh-CN" altLang="en-US" b="1" dirty="0">
                <a:effectLst>
                  <a:outerShdw blurRad="38100" dist="38100" dir="2700000" algn="tl">
                    <a:srgbClr val="000000">
                      <a:alpha val="43137"/>
                    </a:srgbClr>
                  </a:outerShdw>
                </a:effectLst>
              </a:rPr>
              <a:t>）表示，用它描述物种之间的进化关系。</a:t>
            </a:r>
            <a:endParaRPr lang="en-US" altLang="zh-CN" b="1" dirty="0">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通过对生物学数据的建模提取特征，进而比较这些特征，研究生物形成或进化的历史。</a:t>
            </a:r>
            <a:endParaRPr lang="en-US" altLang="zh-CN" b="1" dirty="0">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在分子水平上进行系统发生分析具有许多优势，所得到的结果更加科学、可靠。</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43</a:t>
            </a:fld>
            <a:endParaRPr lang="zh-CN"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pPr eaLnBrk="1" hangingPunct="1">
              <a:defRPr/>
            </a:pPr>
            <a:r>
              <a:rPr lang="en-US" altLang="zh-CN" b="1" dirty="0">
                <a:effectLst>
                  <a:outerShdw blurRad="38100" dist="38100" dir="2700000" algn="tl">
                    <a:srgbClr val="000000">
                      <a:alpha val="43137"/>
                    </a:srgbClr>
                  </a:outerShdw>
                </a:effectLst>
              </a:rPr>
              <a:t>1.1 </a:t>
            </a:r>
            <a:r>
              <a:rPr lang="zh-CN" altLang="en-US" b="1" dirty="0">
                <a:effectLst>
                  <a:outerShdw blurRad="38100" dist="38100" dir="2700000" algn="tl">
                    <a:srgbClr val="000000">
                      <a:alpha val="43137"/>
                    </a:srgbClr>
                  </a:outerShdw>
                </a:effectLst>
              </a:rPr>
              <a:t>什么是数据挖掘</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44</a:t>
            </a:fld>
            <a:endParaRPr lang="zh-CN" altLang="zh-CN"/>
          </a:p>
        </p:txBody>
      </p:sp>
      <p:pic>
        <p:nvPicPr>
          <p:cNvPr id="7" name="图片 6">
            <a:extLst>
              <a:ext uri="{FF2B5EF4-FFF2-40B4-BE49-F238E27FC236}">
                <a16:creationId xmlns:a16="http://schemas.microsoft.com/office/drawing/2014/main" id="{A55CE339-2CD6-4E62-9B98-05FF1D4F8F49}"/>
              </a:ext>
            </a:extLst>
          </p:cNvPr>
          <p:cNvPicPr>
            <a:picLocks noChangeAspect="1"/>
          </p:cNvPicPr>
          <p:nvPr/>
        </p:nvPicPr>
        <p:blipFill>
          <a:blip r:embed="rId3"/>
          <a:stretch>
            <a:fillRect/>
          </a:stretch>
        </p:blipFill>
        <p:spPr>
          <a:xfrm>
            <a:off x="603504" y="1248271"/>
            <a:ext cx="7822039" cy="5389521"/>
          </a:xfrm>
          <a:prstGeom prst="rect">
            <a:avLst/>
          </a:prstGeom>
        </p:spPr>
      </p:pic>
    </p:spTree>
    <p:extLst>
      <p:ext uri="{BB962C8B-B14F-4D97-AF65-F5344CB8AC3E}">
        <p14:creationId xmlns:p14="http://schemas.microsoft.com/office/powerpoint/2010/main" val="208514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pPr eaLnBrk="1" hangingPunct="1">
              <a:defRPr/>
            </a:pPr>
            <a:r>
              <a:rPr lang="en-US" altLang="zh-CN" b="1">
                <a:effectLst>
                  <a:outerShdw blurRad="38100" dist="38100" dir="2700000" algn="tl">
                    <a:srgbClr val="000000">
                      <a:alpha val="43137"/>
                    </a:srgbClr>
                  </a:outerShdw>
                </a:effectLst>
              </a:rPr>
              <a:t>1.1 </a:t>
            </a:r>
            <a:r>
              <a:rPr lang="zh-CN" altLang="en-US" b="1">
                <a:effectLst>
                  <a:outerShdw blurRad="38100" dist="38100" dir="2700000" algn="tl">
                    <a:srgbClr val="000000">
                      <a:alpha val="43137"/>
                    </a:srgbClr>
                  </a:outerShdw>
                </a:effectLst>
              </a:rPr>
              <a:t>什么是数据挖掘</a:t>
            </a:r>
          </a:p>
        </p:txBody>
      </p:sp>
      <p:sp>
        <p:nvSpPr>
          <p:cNvPr id="3" name="内容占位符 2"/>
          <p:cNvSpPr>
            <a:spLocks noGrp="1"/>
          </p:cNvSpPr>
          <p:nvPr>
            <p:ph idx="1"/>
          </p:nvPr>
        </p:nvSpPr>
        <p:spPr/>
        <p:txBody>
          <a:bodyPr rtlCol="0">
            <a:normAutofit/>
          </a:bodyPr>
          <a:lstStyle/>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是：</a:t>
            </a:r>
            <a:endParaRPr lang="en-US" altLang="zh-CN" b="1" dirty="0">
              <a:effectLst>
                <a:outerShdw blurRad="38100" dist="38100" dir="2700000" algn="tl">
                  <a:srgbClr val="000000">
                    <a:alpha val="43137"/>
                  </a:srgbClr>
                </a:outerShdw>
              </a:effectLst>
            </a:endParaRPr>
          </a:p>
          <a:p>
            <a:pPr lvl="1"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在</a:t>
            </a:r>
            <a:r>
              <a:rPr lang="zh-CN" altLang="en-US" b="1" dirty="0">
                <a:solidFill>
                  <a:srgbClr val="FF0000"/>
                </a:solidFill>
                <a:effectLst>
                  <a:outerShdw blurRad="38100" dist="38100" dir="2700000" algn="tl">
                    <a:srgbClr val="000000">
                      <a:alpha val="43137"/>
                    </a:srgbClr>
                  </a:outerShdw>
                </a:effectLst>
              </a:rPr>
              <a:t>海量数据</a:t>
            </a:r>
            <a:r>
              <a:rPr lang="zh-CN" altLang="en-US" b="1" dirty="0">
                <a:effectLst>
                  <a:outerShdw blurRad="38100" dist="38100" dir="2700000" algn="tl">
                    <a:srgbClr val="000000">
                      <a:alpha val="43137"/>
                    </a:srgbClr>
                  </a:outerShdw>
                </a:effectLst>
              </a:rPr>
              <a:t>中，</a:t>
            </a:r>
            <a:r>
              <a:rPr lang="zh-CN" altLang="en-US" b="1" dirty="0">
                <a:solidFill>
                  <a:srgbClr val="FF0000"/>
                </a:solidFill>
                <a:effectLst>
                  <a:outerShdw blurRad="38100" dist="38100" dir="2700000" algn="tl">
                    <a:srgbClr val="000000">
                      <a:alpha val="43137"/>
                    </a:srgbClr>
                  </a:outerShdw>
                </a:effectLst>
              </a:rPr>
              <a:t>自动</a:t>
            </a:r>
            <a:r>
              <a:rPr lang="zh-CN" altLang="en-US" b="1" dirty="0">
                <a:effectLst>
                  <a:outerShdw blurRad="38100" dist="38100" dir="2700000" algn="tl">
                    <a:srgbClr val="000000">
                      <a:alpha val="43137"/>
                    </a:srgbClr>
                  </a:outerShdw>
                </a:effectLst>
              </a:rPr>
              <a:t>发现</a:t>
            </a:r>
            <a:r>
              <a:rPr lang="zh-CN" altLang="en-US" b="1" dirty="0">
                <a:solidFill>
                  <a:srgbClr val="FF0000"/>
                </a:solidFill>
                <a:effectLst>
                  <a:outerShdw blurRad="38100" dist="38100" dir="2700000" algn="tl">
                    <a:srgbClr val="000000">
                      <a:alpha val="43137"/>
                    </a:srgbClr>
                  </a:outerShdw>
                </a:effectLst>
              </a:rPr>
              <a:t>有用信息</a:t>
            </a:r>
            <a:r>
              <a:rPr lang="zh-CN" altLang="en-US" b="1" dirty="0">
                <a:effectLst>
                  <a:outerShdw blurRad="38100" dist="38100" dir="2700000" algn="tl">
                    <a:srgbClr val="000000">
                      <a:alpha val="43137"/>
                    </a:srgbClr>
                  </a:outerShdw>
                </a:effectLst>
              </a:rPr>
              <a:t>的过程。</a:t>
            </a:r>
            <a:endParaRPr lang="en-US" altLang="zh-CN" b="1" dirty="0">
              <a:effectLst>
                <a:outerShdw blurRad="38100" dist="38100" dir="2700000" algn="tl">
                  <a:srgbClr val="000000">
                    <a:alpha val="43137"/>
                  </a:srgbClr>
                </a:outerShdw>
              </a:effectLst>
            </a:endParaRPr>
          </a:p>
          <a:p>
            <a:pPr lvl="1"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探究数据中</a:t>
            </a:r>
            <a:r>
              <a:rPr lang="zh-CN" altLang="en-US" b="1" dirty="0">
                <a:solidFill>
                  <a:srgbClr val="FF0000"/>
                </a:solidFill>
                <a:effectLst>
                  <a:outerShdw blurRad="38100" dist="38100" dir="2700000" algn="tl">
                    <a:srgbClr val="000000">
                      <a:alpha val="43137"/>
                    </a:srgbClr>
                  </a:outerShdw>
                </a:effectLst>
              </a:rPr>
              <a:t>先前未知的有用模式。</a:t>
            </a:r>
            <a:endParaRPr lang="en-US" altLang="zh-CN" b="1" dirty="0">
              <a:solidFill>
                <a:srgbClr val="FF0000"/>
              </a:solidFill>
              <a:effectLst>
                <a:outerShdw blurRad="38100" dist="38100" dir="2700000" algn="tl">
                  <a:srgbClr val="000000">
                    <a:alpha val="43137"/>
                  </a:srgbClr>
                </a:outerShdw>
              </a:effectLst>
            </a:endParaRPr>
          </a:p>
          <a:p>
            <a:pPr lvl="1" eaLnBrk="1" fontAlgn="auto" hangingPunct="1">
              <a:spcAft>
                <a:spcPts val="0"/>
              </a:spcAft>
              <a:buFont typeface="Wingdings" panose="05000000000000000000" pitchFamily="2" charset="2"/>
              <a:buChar char="l"/>
              <a:defRPr/>
            </a:pPr>
            <a:r>
              <a:rPr lang="zh-CN" altLang="en-US" b="1" dirty="0">
                <a:solidFill>
                  <a:srgbClr val="FF0000"/>
                </a:solidFill>
                <a:effectLst>
                  <a:outerShdw blurRad="38100" dist="38100" dir="2700000" algn="tl">
                    <a:srgbClr val="000000">
                      <a:alpha val="43137"/>
                    </a:srgbClr>
                  </a:outerShdw>
                </a:effectLst>
              </a:rPr>
              <a:t>预测未来的观测结果。</a:t>
            </a:r>
            <a:endParaRPr lang="en-US" altLang="zh-CN" b="1" dirty="0">
              <a:solidFill>
                <a:srgbClr val="FF0000"/>
              </a:solidFill>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不是：</a:t>
            </a:r>
            <a:endParaRPr lang="en-US" altLang="zh-CN" b="1" dirty="0">
              <a:effectLst>
                <a:outerShdw blurRad="38100" dist="38100" dir="2700000" algn="tl">
                  <a:srgbClr val="000000">
                    <a:alpha val="43137"/>
                  </a:srgbClr>
                </a:outerShdw>
              </a:effectLst>
            </a:endParaRPr>
          </a:p>
          <a:p>
            <a:pPr lvl="1"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信息检索，查询。</a:t>
            </a:r>
            <a:endParaRPr lang="en-US" altLang="zh-CN" b="1" dirty="0">
              <a:effectLst>
                <a:outerShdw blurRad="38100" dist="38100" dir="2700000" algn="tl">
                  <a:srgbClr val="000000">
                    <a:alpha val="43137"/>
                  </a:srgbClr>
                </a:outerShdw>
              </a:effectLst>
            </a:endParaRPr>
          </a:p>
          <a:p>
            <a:pPr lvl="1" eaLnBrk="1" fontAlgn="auto" hangingPunct="1">
              <a:spcAft>
                <a:spcPts val="0"/>
              </a:spcAft>
              <a:buFont typeface="Wingdings" panose="05000000000000000000" pitchFamily="2" charset="2"/>
              <a:buChar char="l"/>
              <a:defRPr/>
            </a:pPr>
            <a:r>
              <a:rPr lang="zh-CN" altLang="en-US" b="1" dirty="0">
                <a:effectLst>
                  <a:outerShdw blurRad="38100" dist="38100" dir="2700000" algn="tl">
                    <a:srgbClr val="000000">
                      <a:alpha val="43137"/>
                    </a:srgbClr>
                  </a:outerShdw>
                </a:effectLst>
              </a:rPr>
              <a:t>依赖传统的计算机技术和数据明显特征创建索引结构，目的是有效组织和检索信息。</a:t>
            </a:r>
            <a:endParaRPr lang="en-US" altLang="zh-CN" b="1" dirty="0">
              <a:effectLst>
                <a:outerShdw blurRad="38100" dist="38100" dir="2700000" algn="tl">
                  <a:srgbClr val="000000">
                    <a:alpha val="43137"/>
                  </a:srgbClr>
                </a:outerShdw>
              </a:effectLst>
            </a:endParaRPr>
          </a:p>
          <a:p>
            <a:pPr marL="800100" lvl="1" indent="-342900" eaLnBrk="1" fontAlgn="auto" hangingPunct="1">
              <a:spcAft>
                <a:spcPts val="0"/>
              </a:spcAft>
              <a:buFont typeface="Wingdings" panose="05000000000000000000" pitchFamily="2" charset="2"/>
              <a:buChar char="l"/>
              <a:defRPr/>
            </a:pPr>
            <a:endParaRPr lang="en-US" altLang="zh-CN" b="1" dirty="0">
              <a:solidFill>
                <a:srgbClr val="FF0000"/>
              </a:solidFill>
              <a:effectLst>
                <a:outerShdw blurRad="38100" dist="38100" dir="2700000" algn="tl">
                  <a:srgbClr val="000000">
                    <a:alpha val="43137"/>
                  </a:srgbClr>
                </a:outerShdw>
              </a:effectLst>
            </a:endParaRPr>
          </a:p>
          <a:p>
            <a:pPr eaLnBrk="1" fontAlgn="auto" hangingPunct="1">
              <a:spcAft>
                <a:spcPts val="0"/>
              </a:spcAft>
              <a:buFont typeface="Wingdings" panose="05000000000000000000" pitchFamily="2" charset="2"/>
              <a:buChar char="l"/>
              <a:defRPr/>
            </a:pPr>
            <a:endParaRPr lang="zh-CN" altLang="en-US" b="1" dirty="0">
              <a:solidFill>
                <a:srgbClr val="FF0000"/>
              </a:solidFill>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45</a:t>
            </a:fld>
            <a:endParaRPr lang="zh-CN" altLang="zh-CN"/>
          </a:p>
        </p:txBody>
      </p:sp>
    </p:spTree>
    <p:extLst>
      <p:ext uri="{BB962C8B-B14F-4D97-AF65-F5344CB8AC3E}">
        <p14:creationId xmlns:p14="http://schemas.microsoft.com/office/powerpoint/2010/main" val="189818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nchor="ctr"/>
          <a:lstStyle/>
          <a:p>
            <a:pPr eaLnBrk="1" hangingPunct="1">
              <a:defRPr/>
            </a:pPr>
            <a:r>
              <a:rPr lang="zh-CN" altLang="en-US" b="1" dirty="0">
                <a:effectLst>
                  <a:outerShdw blurRad="38100" dist="38100" dir="2700000" algn="tl">
                    <a:srgbClr val="000000">
                      <a:alpha val="43137"/>
                    </a:srgbClr>
                  </a:outerShdw>
                </a:effectLst>
              </a:rPr>
              <a:t>数据、信息、知识</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46</a:t>
            </a:fld>
            <a:endParaRPr lang="zh-CN" altLang="zh-CN"/>
          </a:p>
        </p:txBody>
      </p:sp>
      <p:pic>
        <p:nvPicPr>
          <p:cNvPr id="6" name="图片 5">
            <a:extLst>
              <a:ext uri="{FF2B5EF4-FFF2-40B4-BE49-F238E27FC236}">
                <a16:creationId xmlns:a16="http://schemas.microsoft.com/office/drawing/2014/main" id="{7C824EE9-5603-4B1F-AF78-4BA1B27C32D9}"/>
              </a:ext>
            </a:extLst>
          </p:cNvPr>
          <p:cNvPicPr>
            <a:picLocks noChangeAspect="1"/>
          </p:cNvPicPr>
          <p:nvPr/>
        </p:nvPicPr>
        <p:blipFill>
          <a:blip r:embed="rId2"/>
          <a:stretch>
            <a:fillRect/>
          </a:stretch>
        </p:blipFill>
        <p:spPr>
          <a:xfrm>
            <a:off x="671866" y="1297896"/>
            <a:ext cx="7800267" cy="459593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nchor="ctr"/>
          <a:lstStyle/>
          <a:p>
            <a:pPr eaLnBrk="1" hangingPunct="1">
              <a:defRPr/>
            </a:pPr>
            <a:r>
              <a:rPr lang="zh-CN" altLang="en-US" b="1" dirty="0">
                <a:effectLst>
                  <a:outerShdw blurRad="38100" dist="38100" dir="2700000" algn="tl">
                    <a:srgbClr val="000000">
                      <a:alpha val="43137"/>
                    </a:srgbClr>
                  </a:outerShdw>
                </a:effectLst>
              </a:rPr>
              <a:t>数据、信息、知识</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47</a:t>
            </a:fld>
            <a:endParaRPr lang="zh-CN" altLang="zh-CN"/>
          </a:p>
        </p:txBody>
      </p:sp>
      <p:pic>
        <p:nvPicPr>
          <p:cNvPr id="4" name="图片 3">
            <a:extLst>
              <a:ext uri="{FF2B5EF4-FFF2-40B4-BE49-F238E27FC236}">
                <a16:creationId xmlns:a16="http://schemas.microsoft.com/office/drawing/2014/main" id="{70AE4B09-211F-4249-9B98-6F30EA1805EB}"/>
              </a:ext>
            </a:extLst>
          </p:cNvPr>
          <p:cNvPicPr>
            <a:picLocks noChangeAspect="1"/>
          </p:cNvPicPr>
          <p:nvPr/>
        </p:nvPicPr>
        <p:blipFill>
          <a:blip r:embed="rId2"/>
          <a:stretch>
            <a:fillRect/>
          </a:stretch>
        </p:blipFill>
        <p:spPr>
          <a:xfrm>
            <a:off x="603504" y="1301193"/>
            <a:ext cx="7936992" cy="5449140"/>
          </a:xfrm>
          <a:prstGeom prst="rect">
            <a:avLst/>
          </a:prstGeom>
        </p:spPr>
      </p:pic>
    </p:spTree>
    <p:extLst>
      <p:ext uri="{BB962C8B-B14F-4D97-AF65-F5344CB8AC3E}">
        <p14:creationId xmlns:p14="http://schemas.microsoft.com/office/powerpoint/2010/main" val="3986036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pPr eaLnBrk="1" hangingPunct="1">
              <a:defRPr/>
            </a:pPr>
            <a:r>
              <a:rPr lang="zh-CN" altLang="en-US" b="1" dirty="0">
                <a:effectLst>
                  <a:outerShdw blurRad="38100" dist="38100" dir="2700000" algn="tl">
                    <a:srgbClr val="000000">
                      <a:alpha val="43137"/>
                    </a:srgbClr>
                  </a:outerShdw>
                </a:effectLst>
              </a:rPr>
              <a:t>相关概念</a:t>
            </a:r>
          </a:p>
        </p:txBody>
      </p:sp>
      <p:sp>
        <p:nvSpPr>
          <p:cNvPr id="39939" name="内容占位符 2"/>
          <p:cNvSpPr>
            <a:spLocks noGrp="1"/>
          </p:cNvSpPr>
          <p:nvPr>
            <p:ph idx="1"/>
          </p:nvPr>
        </p:nvSpPr>
        <p:spPr>
          <a:xfrm>
            <a:off x="457200" y="1435352"/>
            <a:ext cx="8229600" cy="4686300"/>
          </a:xfrm>
        </p:spPr>
        <p:txBody>
          <a:bodyPr/>
          <a:lstStyle/>
          <a:p>
            <a:pPr eaLnBrk="1" hangingPunct="1">
              <a:defRPr/>
            </a:pPr>
            <a:r>
              <a:rPr lang="zh-CN" altLang="en-US" b="1" dirty="0">
                <a:effectLst>
                  <a:outerShdw blurRad="38100" dist="38100" dir="2700000" algn="tl">
                    <a:srgbClr val="000000">
                      <a:alpha val="43137"/>
                    </a:srgbClr>
                  </a:outerShdw>
                </a:effectLst>
              </a:rPr>
              <a:t>数据挖掘与知识发现。</a:t>
            </a:r>
            <a:endParaRPr lang="en-US" altLang="zh-CN" b="1" dirty="0">
              <a:effectLst>
                <a:outerShdw blurRad="38100" dist="38100" dir="2700000" algn="tl">
                  <a:srgbClr val="000000">
                    <a:alpha val="43137"/>
                  </a:srgbClr>
                </a:outerShdw>
              </a:effectLst>
            </a:endParaRPr>
          </a:p>
          <a:p>
            <a:pPr eaLnBrk="1" hangingPunct="1">
              <a:defRPr/>
            </a:pPr>
            <a:r>
              <a:rPr lang="en-US" altLang="zh-CN" b="1" dirty="0">
                <a:effectLst>
                  <a:outerShdw blurRad="38100" dist="38100" dir="2700000" algn="tl">
                    <a:srgbClr val="000000">
                      <a:alpha val="43137"/>
                    </a:srgbClr>
                  </a:outerShdw>
                </a:effectLst>
              </a:rPr>
              <a:t>DM</a:t>
            </a:r>
            <a:r>
              <a:rPr lang="zh-CN" altLang="en-US" b="1" dirty="0">
                <a:effectLst>
                  <a:outerShdw blurRad="38100" dist="38100" dir="2700000" algn="tl">
                    <a:srgbClr val="000000">
                      <a:alpha val="43137"/>
                    </a:srgbClr>
                  </a:outerShdw>
                </a:effectLst>
              </a:rPr>
              <a:t>是</a:t>
            </a:r>
            <a:r>
              <a:rPr lang="en-US" altLang="zh-CN" b="1" dirty="0">
                <a:effectLst>
                  <a:outerShdw blurRad="38100" dist="38100" dir="2700000" algn="tl">
                    <a:srgbClr val="000000">
                      <a:alpha val="43137"/>
                    </a:srgbClr>
                  </a:outerShdw>
                </a:effectLst>
              </a:rPr>
              <a:t>KDD</a:t>
            </a:r>
            <a:r>
              <a:rPr lang="en-US" altLang="zh-CN" dirty="0"/>
              <a:t> (Knowledge Discovery in Database) </a:t>
            </a:r>
            <a:r>
              <a:rPr lang="zh-CN" altLang="en-US" b="1" dirty="0">
                <a:effectLst>
                  <a:outerShdw blurRad="38100" dist="38100" dir="2700000" algn="tl">
                    <a:srgbClr val="000000">
                      <a:alpha val="43137"/>
                    </a:srgbClr>
                  </a:outerShdw>
                </a:effectLst>
              </a:rPr>
              <a:t>中不可缺少的一部分。</a:t>
            </a:r>
            <a:endParaRPr lang="en-US" altLang="zh-CN" b="1" dirty="0">
              <a:effectLst>
                <a:outerShdw blurRad="38100" dist="38100" dir="2700000" algn="tl">
                  <a:srgbClr val="000000">
                    <a:alpha val="43137"/>
                  </a:srgbClr>
                </a:outerShdw>
              </a:effectLst>
            </a:endParaRPr>
          </a:p>
          <a:p>
            <a:pPr eaLnBrk="1" hangingPunct="1">
              <a:defRPr/>
            </a:pPr>
            <a:r>
              <a:rPr lang="en-US" altLang="zh-CN" b="1" dirty="0">
                <a:effectLst>
                  <a:outerShdw blurRad="38100" dist="38100" dir="2700000" algn="tl">
                    <a:srgbClr val="000000">
                      <a:alpha val="43137"/>
                    </a:srgbClr>
                  </a:outerShdw>
                </a:effectLst>
              </a:rPr>
              <a:t>KDD</a:t>
            </a:r>
            <a:r>
              <a:rPr lang="zh-CN" altLang="en-US" b="1" dirty="0">
                <a:effectLst>
                  <a:outerShdw blurRad="38100" dist="38100" dir="2700000" algn="tl">
                    <a:srgbClr val="000000">
                      <a:alpha val="43137"/>
                    </a:srgbClr>
                  </a:outerShdw>
                </a:effectLst>
              </a:rPr>
              <a:t>是对输入的未加工数据转换为有用信息的整个过程。</a:t>
            </a:r>
            <a:endParaRPr lang="en-US" altLang="zh-CN" b="1" dirty="0">
              <a:effectLst>
                <a:outerShdw blurRad="38100" dist="38100" dir="2700000" algn="tl">
                  <a:srgbClr val="000000">
                    <a:alpha val="43137"/>
                  </a:srgbClr>
                </a:outerShdw>
              </a:effectLst>
            </a:endParaRPr>
          </a:p>
          <a:p>
            <a:pPr eaLnBrk="1" hangingPunct="1">
              <a:defRPr/>
            </a:pPr>
            <a:r>
              <a:rPr lang="zh-CN" altLang="en-US" b="1" dirty="0">
                <a:effectLst>
                  <a:outerShdw blurRad="38100" dist="38100" dir="2700000" algn="tl">
                    <a:srgbClr val="000000">
                      <a:alpha val="43137"/>
                    </a:srgbClr>
                  </a:outerShdw>
                </a:effectLst>
              </a:rPr>
              <a:t>输入数据</a:t>
            </a:r>
            <a:r>
              <a:rPr lang="en-US" altLang="zh-CN" b="1" dirty="0">
                <a:effectLst>
                  <a:outerShdw blurRad="38100" dist="38100" dir="2700000" algn="tl">
                    <a:srgbClr val="000000">
                      <a:alpha val="43137"/>
                    </a:srgbClr>
                  </a:outerShdw>
                </a:effectLst>
                <a:sym typeface="Wingdings" panose="05000000000000000000" pitchFamily="2" charset="2"/>
              </a:rPr>
              <a:t></a:t>
            </a:r>
            <a:r>
              <a:rPr lang="zh-CN" altLang="en-US" b="1" dirty="0">
                <a:effectLst>
                  <a:outerShdw blurRad="38100" dist="38100" dir="2700000" algn="tl">
                    <a:srgbClr val="000000">
                      <a:alpha val="43137"/>
                    </a:srgbClr>
                  </a:outerShdw>
                </a:effectLst>
                <a:sym typeface="Wingdings" panose="05000000000000000000" pitchFamily="2" charset="2"/>
              </a:rPr>
              <a:t>数据预处理（特征选择、维规约、规范化、选择数据子集）</a:t>
            </a:r>
            <a:r>
              <a:rPr lang="en-US" altLang="zh-CN" b="1" dirty="0">
                <a:effectLst>
                  <a:outerShdw blurRad="38100" dist="38100" dir="2700000" algn="tl">
                    <a:srgbClr val="000000">
                      <a:alpha val="43137"/>
                    </a:srgbClr>
                  </a:outerShdw>
                </a:effectLst>
                <a:sym typeface="Wingdings" panose="05000000000000000000" pitchFamily="2" charset="2"/>
              </a:rPr>
              <a:t></a:t>
            </a:r>
            <a:r>
              <a:rPr lang="zh-CN" altLang="en-US" b="1" dirty="0">
                <a:solidFill>
                  <a:srgbClr val="C00000"/>
                </a:solidFill>
                <a:effectLst>
                  <a:outerShdw blurRad="38100" dist="38100" dir="2700000" algn="tl">
                    <a:srgbClr val="000000">
                      <a:alpha val="43137"/>
                    </a:srgbClr>
                  </a:outerShdw>
                </a:effectLst>
                <a:sym typeface="Wingdings" panose="05000000000000000000" pitchFamily="2" charset="2"/>
              </a:rPr>
              <a:t>数据挖掘</a:t>
            </a:r>
            <a:r>
              <a:rPr lang="en-US" altLang="zh-CN" b="1" dirty="0">
                <a:effectLst>
                  <a:outerShdw blurRad="38100" dist="38100" dir="2700000" algn="tl">
                    <a:srgbClr val="000000">
                      <a:alpha val="43137"/>
                    </a:srgbClr>
                  </a:outerShdw>
                </a:effectLst>
                <a:sym typeface="Wingdings" panose="05000000000000000000" pitchFamily="2" charset="2"/>
              </a:rPr>
              <a:t></a:t>
            </a:r>
            <a:r>
              <a:rPr lang="zh-CN" altLang="en-US" b="1" dirty="0">
                <a:effectLst>
                  <a:outerShdw blurRad="38100" dist="38100" dir="2700000" algn="tl">
                    <a:srgbClr val="000000">
                      <a:alpha val="43137"/>
                    </a:srgbClr>
                  </a:outerShdw>
                </a:effectLst>
                <a:sym typeface="Wingdings" panose="05000000000000000000" pitchFamily="2" charset="2"/>
              </a:rPr>
              <a:t>后处理（模式过滤、可视化、模式表示）</a:t>
            </a:r>
            <a:r>
              <a:rPr lang="en-US" altLang="zh-CN" b="1" dirty="0">
                <a:effectLst>
                  <a:outerShdw blurRad="38100" dist="38100" dir="2700000" algn="tl">
                    <a:srgbClr val="000000">
                      <a:alpha val="43137"/>
                    </a:srgbClr>
                  </a:outerShdw>
                </a:effectLst>
                <a:sym typeface="Wingdings" panose="05000000000000000000" pitchFamily="2" charset="2"/>
              </a:rPr>
              <a:t></a:t>
            </a:r>
            <a:r>
              <a:rPr lang="zh-CN" altLang="en-US" b="1" dirty="0">
                <a:effectLst>
                  <a:outerShdw blurRad="38100" dist="38100" dir="2700000" algn="tl">
                    <a:srgbClr val="000000">
                      <a:alpha val="43137"/>
                    </a:srgbClr>
                  </a:outerShdw>
                </a:effectLst>
                <a:sym typeface="Wingdings" panose="05000000000000000000" pitchFamily="2" charset="2"/>
              </a:rPr>
              <a:t>有用信息</a:t>
            </a:r>
            <a:endParaRPr lang="zh-CN" altLang="en-US"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48</a:t>
            </a:fld>
            <a:endParaRPr lang="zh-CN" altLang="zh-CN"/>
          </a:p>
        </p:txBody>
      </p:sp>
    </p:spTree>
    <p:extLst>
      <p:ext uri="{BB962C8B-B14F-4D97-AF65-F5344CB8AC3E}">
        <p14:creationId xmlns:p14="http://schemas.microsoft.com/office/powerpoint/2010/main" val="3134089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a:spLocks noChangeArrowheads="1"/>
          </p:cNvSpPr>
          <p:nvPr/>
        </p:nvSpPr>
        <p:spPr bwMode="auto">
          <a:xfrm>
            <a:off x="1295400" y="5672872"/>
            <a:ext cx="696765" cy="499327"/>
          </a:xfrm>
          <a:prstGeom prst="can">
            <a:avLst>
              <a:gd name="adj" fmla="val 25000"/>
            </a:avLst>
          </a:prstGeom>
          <a:solidFill>
            <a:schemeClr val="accent1"/>
          </a:solidFill>
          <a:ln w="9525">
            <a:solidFill>
              <a:schemeClr val="tx1"/>
            </a:solidFill>
            <a:miter lim="800000"/>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 name="Rectangle 4"/>
          <p:cNvSpPr txBox="1">
            <a:spLocks noChangeArrowheads="1"/>
          </p:cNvSpPr>
          <p:nvPr/>
        </p:nvSpPr>
        <p:spPr bwMode="auto">
          <a:xfrm>
            <a:off x="794656" y="530628"/>
            <a:ext cx="4386943" cy="42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a:lstStyle>
          <a:p>
            <a:pPr marL="0" indent="0" eaLnBrk="1" hangingPunct="1">
              <a:buNone/>
            </a:pPr>
            <a:r>
              <a:rPr lang="zh-CN" altLang="en-US" dirty="0"/>
              <a:t>数据挖掘：</a:t>
            </a:r>
            <a:r>
              <a:rPr lang="en-US" altLang="zh-CN" dirty="0"/>
              <a:t>KDD</a:t>
            </a:r>
            <a:r>
              <a:rPr lang="zh-CN" altLang="en-US" dirty="0"/>
              <a:t>的核心</a:t>
            </a:r>
            <a:r>
              <a:rPr lang="en-US" altLang="zh-CN" sz="2000" dirty="0"/>
              <a:t>.</a:t>
            </a:r>
            <a:endParaRPr lang="en-US" altLang="zh-CN" sz="1800" dirty="0"/>
          </a:p>
        </p:txBody>
      </p:sp>
      <p:sp>
        <p:nvSpPr>
          <p:cNvPr id="8" name="Line 5"/>
          <p:cNvSpPr>
            <a:spLocks noChangeShapeType="1"/>
          </p:cNvSpPr>
          <p:nvPr/>
        </p:nvSpPr>
        <p:spPr bwMode="auto">
          <a:xfrm flipV="1">
            <a:off x="1219200" y="4991940"/>
            <a:ext cx="905795" cy="57066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6"/>
          <p:cNvSpPr>
            <a:spLocks noChangeShapeType="1"/>
          </p:cNvSpPr>
          <p:nvPr/>
        </p:nvSpPr>
        <p:spPr bwMode="auto">
          <a:xfrm flipV="1">
            <a:off x="6781800" y="1486740"/>
            <a:ext cx="905795" cy="57066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7"/>
          <p:cNvSpPr>
            <a:spLocks noChangeShapeType="1"/>
          </p:cNvSpPr>
          <p:nvPr/>
        </p:nvSpPr>
        <p:spPr bwMode="auto">
          <a:xfrm flipV="1">
            <a:off x="5105400" y="2553540"/>
            <a:ext cx="905795" cy="57066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8"/>
          <p:cNvSpPr>
            <a:spLocks noChangeShapeType="1"/>
          </p:cNvSpPr>
          <p:nvPr/>
        </p:nvSpPr>
        <p:spPr bwMode="auto">
          <a:xfrm flipV="1">
            <a:off x="3276600" y="3620340"/>
            <a:ext cx="905795" cy="57066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9"/>
          <p:cNvSpPr txBox="1">
            <a:spLocks noChangeArrowheads="1"/>
          </p:cNvSpPr>
          <p:nvPr/>
        </p:nvSpPr>
        <p:spPr bwMode="auto">
          <a:xfrm>
            <a:off x="304800" y="4973106"/>
            <a:ext cx="13131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sz="2000" b="1" dirty="0">
                <a:latin typeface="Times New Roman" panose="02020603050405020304" pitchFamily="18" charset="0"/>
              </a:rPr>
              <a:t>数据清理</a:t>
            </a:r>
            <a:endParaRPr kumimoji="0" lang="zh-CN" altLang="en-US" sz="1800" dirty="0">
              <a:latin typeface="Times New Roman" panose="02020603050405020304" pitchFamily="18" charset="0"/>
            </a:endParaRPr>
          </a:p>
        </p:txBody>
      </p:sp>
      <p:sp>
        <p:nvSpPr>
          <p:cNvPr id="13" name="Text Box 10"/>
          <p:cNvSpPr txBox="1">
            <a:spLocks noChangeArrowheads="1"/>
          </p:cNvSpPr>
          <p:nvPr/>
        </p:nvSpPr>
        <p:spPr bwMode="auto">
          <a:xfrm>
            <a:off x="1600200" y="5265690"/>
            <a:ext cx="1521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sz="2000" b="1" dirty="0">
                <a:latin typeface="Times New Roman" panose="02020603050405020304" pitchFamily="18" charset="0"/>
              </a:rPr>
              <a:t>数据集成</a:t>
            </a:r>
            <a:endParaRPr kumimoji="0" lang="zh-CN" altLang="en-US" sz="1800" dirty="0">
              <a:latin typeface="Times New Roman" panose="02020603050405020304" pitchFamily="18" charset="0"/>
            </a:endParaRPr>
          </a:p>
        </p:txBody>
      </p:sp>
      <p:sp>
        <p:nvSpPr>
          <p:cNvPr id="14" name="Text Box 11"/>
          <p:cNvSpPr txBox="1">
            <a:spLocks noChangeArrowheads="1"/>
          </p:cNvSpPr>
          <p:nvPr/>
        </p:nvSpPr>
        <p:spPr bwMode="auto">
          <a:xfrm>
            <a:off x="1371600" y="6121352"/>
            <a:ext cx="13238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sz="2000" b="1">
                <a:solidFill>
                  <a:srgbClr val="000099"/>
                </a:solidFill>
                <a:latin typeface="Times New Roman" panose="02020603050405020304" pitchFamily="18" charset="0"/>
              </a:rPr>
              <a:t>数据库</a:t>
            </a:r>
          </a:p>
        </p:txBody>
      </p:sp>
      <p:sp>
        <p:nvSpPr>
          <p:cNvPr id="15" name="Rectangle 13"/>
          <p:cNvSpPr>
            <a:spLocks noChangeArrowheads="1"/>
          </p:cNvSpPr>
          <p:nvPr/>
        </p:nvSpPr>
        <p:spPr bwMode="auto">
          <a:xfrm>
            <a:off x="6477000" y="1867740"/>
            <a:ext cx="69677" cy="570660"/>
          </a:xfrm>
          <a:prstGeom prst="rect">
            <a:avLst/>
          </a:prstGeom>
          <a:solidFill>
            <a:schemeClr val="hlink"/>
          </a:solidFill>
          <a:ln w="12700">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 name="Rectangle 14"/>
          <p:cNvSpPr>
            <a:spLocks noChangeArrowheads="1"/>
          </p:cNvSpPr>
          <p:nvPr/>
        </p:nvSpPr>
        <p:spPr bwMode="auto">
          <a:xfrm>
            <a:off x="6553200" y="2081738"/>
            <a:ext cx="69677" cy="356662"/>
          </a:xfrm>
          <a:prstGeom prst="rect">
            <a:avLst/>
          </a:prstGeom>
          <a:solidFill>
            <a:schemeClr val="accent2"/>
          </a:solidFill>
          <a:ln w="12700">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 name="Rectangle 15"/>
          <p:cNvSpPr>
            <a:spLocks noChangeArrowheads="1"/>
          </p:cNvSpPr>
          <p:nvPr/>
        </p:nvSpPr>
        <p:spPr bwMode="auto">
          <a:xfrm>
            <a:off x="6400800" y="2010404"/>
            <a:ext cx="69677" cy="427995"/>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 name="Rectangle 16"/>
          <p:cNvSpPr>
            <a:spLocks noChangeArrowheads="1"/>
          </p:cNvSpPr>
          <p:nvPr/>
        </p:nvSpPr>
        <p:spPr bwMode="auto">
          <a:xfrm>
            <a:off x="6629400" y="2224402"/>
            <a:ext cx="69677" cy="213997"/>
          </a:xfrm>
          <a:prstGeom prst="rect">
            <a:avLst/>
          </a:prstGeom>
          <a:solidFill>
            <a:schemeClr val="tx1"/>
          </a:solidFill>
          <a:ln w="12700">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 name="Rectangle 17"/>
          <p:cNvSpPr>
            <a:spLocks noChangeArrowheads="1"/>
          </p:cNvSpPr>
          <p:nvPr/>
        </p:nvSpPr>
        <p:spPr bwMode="auto">
          <a:xfrm>
            <a:off x="6172200" y="2443268"/>
            <a:ext cx="627089" cy="71332"/>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 name="Rectangle 18"/>
          <p:cNvSpPr>
            <a:spLocks noChangeArrowheads="1"/>
          </p:cNvSpPr>
          <p:nvPr/>
        </p:nvSpPr>
        <p:spPr bwMode="auto">
          <a:xfrm>
            <a:off x="6248400" y="2224402"/>
            <a:ext cx="139353" cy="213997"/>
          </a:xfrm>
          <a:prstGeom prst="rect">
            <a:avLst/>
          </a:prstGeom>
          <a:solidFill>
            <a:srgbClr val="FF99FF"/>
          </a:solidFill>
          <a:ln w="12700">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 name="WordArt 19"/>
          <p:cNvSpPr>
            <a:spLocks noChangeArrowheads="1" noChangeShapeType="1" noTextEdit="1"/>
          </p:cNvSpPr>
          <p:nvPr/>
        </p:nvSpPr>
        <p:spPr bwMode="auto">
          <a:xfrm>
            <a:off x="7092951" y="404664"/>
            <a:ext cx="1593850" cy="1044724"/>
          </a:xfrm>
          <a:prstGeom prst="rect">
            <a:avLst/>
          </a:prstGeom>
        </p:spPr>
        <p:txBody>
          <a:bodyPr wrap="none" fromWordArt="1">
            <a:prstTxWarp prst="textCascadeUp">
              <a:avLst>
                <a:gd name="adj" fmla="val 44444"/>
              </a:avLst>
            </a:prstTxWarp>
            <a:scene3d>
              <a:camera prst="legacyPerspectiveFront">
                <a:rot lat="20519992" lon="1080000" rev="0"/>
              </a:camera>
              <a:lightRig rig="legacyHarsh2" dir="b"/>
            </a:scene3d>
            <a:sp3d extrusionH="430200" prstMaterial="legacyMatte">
              <a:extrusionClr>
                <a:srgbClr val="FF6600"/>
              </a:extrusionClr>
              <a:contourClr>
                <a:srgbClr val="FFE701"/>
              </a:contourClr>
            </a:sp3d>
          </a:bodyPr>
          <a:lstStyle/>
          <a:p>
            <a:pPr algn="ctr"/>
            <a:r>
              <a:rPr lang="zh-CN" altLang="en-US" sz="2800" kern="10">
                <a:ln w="9525">
                  <a:round/>
                </a:ln>
                <a:gradFill rotWithShape="1">
                  <a:gsLst>
                    <a:gs pos="0">
                      <a:srgbClr val="FFE701"/>
                    </a:gs>
                    <a:gs pos="100000">
                      <a:srgbClr val="FE3E02"/>
                    </a:gs>
                  </a:gsLst>
                  <a:lin ang="5400000" scaled="1"/>
                </a:gradFill>
                <a:latin typeface="宋体" panose="02010600030101010101" pitchFamily="2" charset="-122"/>
              </a:rPr>
              <a:t>知识</a:t>
            </a:r>
          </a:p>
        </p:txBody>
      </p:sp>
      <p:sp>
        <p:nvSpPr>
          <p:cNvPr id="22" name="Text Box 21"/>
          <p:cNvSpPr txBox="1">
            <a:spLocks noChangeArrowheads="1"/>
          </p:cNvSpPr>
          <p:nvPr/>
        </p:nvSpPr>
        <p:spPr bwMode="auto">
          <a:xfrm>
            <a:off x="3641726" y="3908377"/>
            <a:ext cx="1711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sz="2000" b="1" dirty="0">
                <a:latin typeface="Times New Roman" panose="02020603050405020304" pitchFamily="18" charset="0"/>
              </a:rPr>
              <a:t>选择与变换</a:t>
            </a:r>
          </a:p>
        </p:txBody>
      </p:sp>
      <p:sp>
        <p:nvSpPr>
          <p:cNvPr id="23" name="Text Box 22"/>
          <p:cNvSpPr txBox="1">
            <a:spLocks noChangeArrowheads="1"/>
          </p:cNvSpPr>
          <p:nvPr/>
        </p:nvSpPr>
        <p:spPr bwMode="auto">
          <a:xfrm>
            <a:off x="4267199" y="2446290"/>
            <a:ext cx="13890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sz="2000" b="1" dirty="0">
                <a:solidFill>
                  <a:srgbClr val="C00000"/>
                </a:solidFill>
                <a:highlight>
                  <a:srgbClr val="FFFF00"/>
                </a:highlight>
                <a:latin typeface="Times New Roman" panose="02020603050405020304" pitchFamily="18" charset="0"/>
              </a:rPr>
              <a:t>数据挖掘</a:t>
            </a:r>
          </a:p>
        </p:txBody>
      </p:sp>
      <p:sp>
        <p:nvSpPr>
          <p:cNvPr id="24" name="Text Box 23"/>
          <p:cNvSpPr txBox="1">
            <a:spLocks noChangeArrowheads="1"/>
          </p:cNvSpPr>
          <p:nvPr/>
        </p:nvSpPr>
        <p:spPr bwMode="auto">
          <a:xfrm>
            <a:off x="5257800" y="1531890"/>
            <a:ext cx="144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sz="2000" b="1" dirty="0">
                <a:latin typeface="Times New Roman" panose="02020603050405020304" pitchFamily="18" charset="0"/>
              </a:rPr>
              <a:t>模式评估</a:t>
            </a:r>
          </a:p>
        </p:txBody>
      </p:sp>
      <p:sp>
        <p:nvSpPr>
          <p:cNvPr id="25" name="Line 24"/>
          <p:cNvSpPr>
            <a:spLocks noChangeShapeType="1"/>
          </p:cNvSpPr>
          <p:nvPr/>
        </p:nvSpPr>
        <p:spPr bwMode="auto">
          <a:xfrm>
            <a:off x="5638800" y="3108090"/>
            <a:ext cx="0" cy="1997309"/>
          </a:xfrm>
          <a:prstGeom prst="line">
            <a:avLst/>
          </a:prstGeom>
          <a:noFill/>
          <a:ln w="381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5"/>
          <p:cNvSpPr>
            <a:spLocks noChangeShapeType="1"/>
          </p:cNvSpPr>
          <p:nvPr/>
        </p:nvSpPr>
        <p:spPr bwMode="auto">
          <a:xfrm>
            <a:off x="7315200" y="2109436"/>
            <a:ext cx="0" cy="2995964"/>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6"/>
          <p:cNvSpPr>
            <a:spLocks noChangeShapeType="1"/>
          </p:cNvSpPr>
          <p:nvPr/>
        </p:nvSpPr>
        <p:spPr bwMode="auto">
          <a:xfrm flipH="1">
            <a:off x="3962400" y="5105400"/>
            <a:ext cx="3065766"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7"/>
          <p:cNvSpPr>
            <a:spLocks noChangeShapeType="1"/>
          </p:cNvSpPr>
          <p:nvPr/>
        </p:nvSpPr>
        <p:spPr bwMode="auto">
          <a:xfrm flipV="1">
            <a:off x="3962400" y="4249410"/>
            <a:ext cx="0" cy="85599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8"/>
          <p:cNvSpPr>
            <a:spLocks noChangeShapeType="1"/>
          </p:cNvSpPr>
          <p:nvPr/>
        </p:nvSpPr>
        <p:spPr bwMode="auto">
          <a:xfrm>
            <a:off x="7315200" y="5158942"/>
            <a:ext cx="0" cy="784657"/>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9"/>
          <p:cNvSpPr>
            <a:spLocks noChangeShapeType="1"/>
          </p:cNvSpPr>
          <p:nvPr/>
        </p:nvSpPr>
        <p:spPr bwMode="auto">
          <a:xfrm flipH="1">
            <a:off x="2286000" y="5943600"/>
            <a:ext cx="4598649" cy="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0"/>
          <p:cNvSpPr>
            <a:spLocks noChangeShapeType="1"/>
          </p:cNvSpPr>
          <p:nvPr/>
        </p:nvSpPr>
        <p:spPr bwMode="auto">
          <a:xfrm flipH="1" flipV="1">
            <a:off x="1905000" y="5301608"/>
            <a:ext cx="348383" cy="641992"/>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1"/>
          <p:cNvSpPr>
            <a:spLocks noChangeShapeType="1"/>
          </p:cNvSpPr>
          <p:nvPr/>
        </p:nvSpPr>
        <p:spPr bwMode="auto">
          <a:xfrm>
            <a:off x="2057400" y="5257800"/>
            <a:ext cx="1463207" cy="0"/>
          </a:xfrm>
          <a:prstGeom prst="line">
            <a:avLst/>
          </a:prstGeom>
          <a:noFill/>
          <a:ln w="28575">
            <a:solidFill>
              <a:schemeClr val="tx1"/>
            </a:solidFill>
            <a:prstDash val="dash"/>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2"/>
          <p:cNvSpPr>
            <a:spLocks noChangeShapeType="1"/>
          </p:cNvSpPr>
          <p:nvPr/>
        </p:nvSpPr>
        <p:spPr bwMode="auto">
          <a:xfrm flipV="1">
            <a:off x="3657600" y="4116480"/>
            <a:ext cx="0" cy="1141320"/>
          </a:xfrm>
          <a:prstGeom prst="line">
            <a:avLst/>
          </a:prstGeom>
          <a:noFill/>
          <a:ln w="28575">
            <a:solidFill>
              <a:schemeClr val="tx1"/>
            </a:solidFill>
            <a:prstDash val="dash"/>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AutoShape 33"/>
          <p:cNvSpPr>
            <a:spLocks noChangeArrowheads="1"/>
          </p:cNvSpPr>
          <p:nvPr/>
        </p:nvSpPr>
        <p:spPr bwMode="auto">
          <a:xfrm>
            <a:off x="533400" y="5520472"/>
            <a:ext cx="696765" cy="499327"/>
          </a:xfrm>
          <a:prstGeom prst="can">
            <a:avLst>
              <a:gd name="adj" fmla="val 25000"/>
            </a:avLst>
          </a:prstGeom>
          <a:solidFill>
            <a:schemeClr val="accent1"/>
          </a:solidFill>
          <a:ln w="9525">
            <a:solidFill>
              <a:schemeClr val="tx1"/>
            </a:solidFill>
            <a:miter lim="800000"/>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 name="AutoShape 34"/>
          <p:cNvSpPr>
            <a:spLocks noChangeArrowheads="1"/>
          </p:cNvSpPr>
          <p:nvPr/>
        </p:nvSpPr>
        <p:spPr bwMode="auto">
          <a:xfrm>
            <a:off x="685800" y="5901472"/>
            <a:ext cx="696765" cy="499327"/>
          </a:xfrm>
          <a:prstGeom prst="can">
            <a:avLst>
              <a:gd name="adj" fmla="val 25000"/>
            </a:avLst>
          </a:prstGeom>
          <a:solidFill>
            <a:schemeClr val="accent1"/>
          </a:solidFill>
          <a:ln w="9525">
            <a:solidFill>
              <a:schemeClr val="tx1"/>
            </a:solidFill>
            <a:miter lim="800000"/>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6" name="AutoShape 35"/>
          <p:cNvSpPr>
            <a:spLocks noChangeArrowheads="1"/>
          </p:cNvSpPr>
          <p:nvPr/>
        </p:nvSpPr>
        <p:spPr bwMode="auto">
          <a:xfrm>
            <a:off x="2286000" y="4097010"/>
            <a:ext cx="836118" cy="855990"/>
          </a:xfrm>
          <a:prstGeom prst="cube">
            <a:avLst>
              <a:gd name="adj" fmla="val 25000"/>
            </a:avLst>
          </a:prstGeom>
          <a:solidFill>
            <a:schemeClr val="accent1"/>
          </a:solidFill>
          <a:ln w="9525">
            <a:solidFill>
              <a:schemeClr val="tx1"/>
            </a:solidFill>
            <a:miter lim="800000"/>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 name="AutoShape 36"/>
          <p:cNvSpPr>
            <a:spLocks noChangeArrowheads="1"/>
          </p:cNvSpPr>
          <p:nvPr/>
        </p:nvSpPr>
        <p:spPr bwMode="auto">
          <a:xfrm>
            <a:off x="4343400" y="3015608"/>
            <a:ext cx="627089" cy="641992"/>
          </a:xfrm>
          <a:prstGeom prst="cube">
            <a:avLst>
              <a:gd name="adj" fmla="val 25000"/>
            </a:avLst>
          </a:prstGeom>
          <a:solidFill>
            <a:schemeClr val="accent1"/>
          </a:solidFill>
          <a:ln w="9525">
            <a:solidFill>
              <a:schemeClr val="tx1"/>
            </a:solidFill>
            <a:miter lim="800000"/>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 name="Text Box 12"/>
          <p:cNvSpPr txBox="1">
            <a:spLocks noChangeArrowheads="1"/>
          </p:cNvSpPr>
          <p:nvPr/>
        </p:nvSpPr>
        <p:spPr bwMode="auto">
          <a:xfrm>
            <a:off x="1692276" y="4390977"/>
            <a:ext cx="1229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sz="2000" b="1">
                <a:solidFill>
                  <a:srgbClr val="000099"/>
                </a:solidFill>
                <a:latin typeface="Times New Roman" panose="02020603050405020304" pitchFamily="18" charset="0"/>
              </a:rPr>
              <a:t>数据仓库</a:t>
            </a:r>
          </a:p>
        </p:txBody>
      </p:sp>
      <p:sp>
        <p:nvSpPr>
          <p:cNvPr id="39" name="Text Box 20"/>
          <p:cNvSpPr txBox="1">
            <a:spLocks noChangeArrowheads="1"/>
          </p:cNvSpPr>
          <p:nvPr/>
        </p:nvSpPr>
        <p:spPr bwMode="auto">
          <a:xfrm>
            <a:off x="2954035" y="3167015"/>
            <a:ext cx="18201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sz="2000" b="1" dirty="0">
                <a:solidFill>
                  <a:srgbClr val="000099"/>
                </a:solidFill>
                <a:latin typeface="Times New Roman" panose="02020603050405020304" pitchFamily="18" charset="0"/>
              </a:rPr>
              <a:t>任务相关数据</a:t>
            </a:r>
          </a:p>
        </p:txBody>
      </p:sp>
      <p:sp>
        <p:nvSpPr>
          <p:cNvPr id="42" name="灯片编号占位符 41"/>
          <p:cNvSpPr>
            <a:spLocks noGrp="1"/>
          </p:cNvSpPr>
          <p:nvPr>
            <p:ph type="sldNum" sz="quarter" idx="12"/>
          </p:nvPr>
        </p:nvSpPr>
        <p:spPr/>
        <p:txBody>
          <a:bodyPr/>
          <a:lstStyle/>
          <a:p>
            <a:pPr>
              <a:defRPr/>
            </a:pPr>
            <a:fld id="{64DB5BE0-B235-44F1-B52F-92B56B68AAB8}" type="slidenum">
              <a:rPr lang="zh-CN" altLang="zh-CN" smtClean="0"/>
              <a:t>49</a:t>
            </a:fld>
            <a:endParaRPr lang="zh-CN"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idx="4294967295"/>
          </p:nvPr>
        </p:nvSpPr>
        <p:spPr>
          <a:xfrm>
            <a:off x="894302" y="274638"/>
            <a:ext cx="7335297" cy="1143000"/>
          </a:xfrm>
        </p:spPr>
        <p:txBody>
          <a:bodyPr/>
          <a:lstStyle/>
          <a:p>
            <a:r>
              <a:rPr lang="en-US" altLang="zh-CN" dirty="0"/>
              <a:t>0-2 </a:t>
            </a:r>
            <a:r>
              <a:rPr lang="zh-CN" altLang="en-US" dirty="0"/>
              <a:t>教学安排</a:t>
            </a:r>
          </a:p>
        </p:txBody>
      </p:sp>
      <p:sp>
        <p:nvSpPr>
          <p:cNvPr id="28675" name="内容占位符 2"/>
          <p:cNvSpPr>
            <a:spLocks noGrp="1"/>
          </p:cNvSpPr>
          <p:nvPr>
            <p:ph idx="4294967295"/>
          </p:nvPr>
        </p:nvSpPr>
        <p:spPr>
          <a:xfrm>
            <a:off x="894302" y="1600200"/>
            <a:ext cx="7335298" cy="4686300"/>
          </a:xfrm>
        </p:spPr>
        <p:txBody>
          <a:bodyPr/>
          <a:lstStyle/>
          <a:p>
            <a:r>
              <a:rPr lang="zh-CN" altLang="en-US" dirty="0"/>
              <a:t>地点</a:t>
            </a:r>
            <a:endParaRPr lang="en-US" dirty="0">
              <a:ea typeface="黑体" panose="02010609060101010101" pitchFamily="49" charset="-122"/>
            </a:endParaRPr>
          </a:p>
          <a:p>
            <a:pPr lvl="1">
              <a:buFont typeface="Wingdings" panose="05000000000000000000" pitchFamily="2" charset="2"/>
              <a:buChar char="u"/>
            </a:pPr>
            <a:r>
              <a:rPr lang="zh-CN" altLang="en-US" dirty="0"/>
              <a:t>理论：教 </a:t>
            </a:r>
            <a:r>
              <a:rPr lang="en-US" altLang="zh-CN" dirty="0"/>
              <a:t>- </a:t>
            </a:r>
          </a:p>
          <a:p>
            <a:pPr lvl="1">
              <a:buFont typeface="Wingdings" panose="05000000000000000000" pitchFamily="2" charset="2"/>
              <a:buChar char="u"/>
            </a:pPr>
            <a:r>
              <a:rPr lang="zh-CN" altLang="en-US" dirty="0"/>
              <a:t>上机：</a:t>
            </a:r>
            <a:r>
              <a:rPr lang="en-US" altLang="zh-CN" dirty="0"/>
              <a:t>4</a:t>
            </a:r>
            <a:r>
              <a:rPr lang="zh-CN" altLang="en-US" dirty="0"/>
              <a:t>教南</a:t>
            </a:r>
            <a:r>
              <a:rPr lang="en-US" altLang="zh-CN" dirty="0"/>
              <a:t>-309</a:t>
            </a:r>
            <a:r>
              <a:rPr lang="zh-CN" altLang="en-US" dirty="0"/>
              <a:t>、</a:t>
            </a:r>
            <a:r>
              <a:rPr lang="en-US" altLang="zh-CN" dirty="0"/>
              <a:t>311&lt;</a:t>
            </a:r>
            <a:r>
              <a:rPr lang="zh-CN" altLang="en-US" dirty="0"/>
              <a:t>暂定</a:t>
            </a:r>
            <a:r>
              <a:rPr lang="en-US" altLang="zh-CN" dirty="0"/>
              <a:t>4</a:t>
            </a:r>
            <a:r>
              <a:rPr lang="zh-CN" altLang="en-US" dirty="0"/>
              <a:t>、</a:t>
            </a:r>
            <a:r>
              <a:rPr lang="en-US" altLang="zh-CN" dirty="0"/>
              <a:t>6</a:t>
            </a:r>
            <a:r>
              <a:rPr lang="zh-CN" altLang="en-US" dirty="0"/>
              <a:t>、</a:t>
            </a:r>
            <a:r>
              <a:rPr lang="en-US" altLang="zh-CN" dirty="0"/>
              <a:t>9</a:t>
            </a:r>
            <a:r>
              <a:rPr lang="zh-CN" altLang="en-US" dirty="0"/>
              <a:t>、</a:t>
            </a:r>
            <a:r>
              <a:rPr lang="en-US" altLang="zh-CN" dirty="0"/>
              <a:t>14</a:t>
            </a:r>
            <a:r>
              <a:rPr lang="zh-CN" altLang="en-US" dirty="0"/>
              <a:t>、</a:t>
            </a:r>
            <a:r>
              <a:rPr lang="en-US" altLang="zh-CN" dirty="0"/>
              <a:t>15</a:t>
            </a:r>
            <a:r>
              <a:rPr lang="zh-CN" altLang="en-US" dirty="0"/>
              <a:t>、</a:t>
            </a:r>
            <a:r>
              <a:rPr lang="en-US" altLang="zh-CN" dirty="0"/>
              <a:t>16&gt;</a:t>
            </a:r>
            <a:r>
              <a:rPr lang="zh-CN" altLang="en-US" dirty="0"/>
              <a:t>周</a:t>
            </a:r>
          </a:p>
        </p:txBody>
      </p:sp>
      <p:sp>
        <p:nvSpPr>
          <p:cNvPr id="2" name="灯片编号占位符 1"/>
          <p:cNvSpPr>
            <a:spLocks noGrp="1"/>
          </p:cNvSpPr>
          <p:nvPr>
            <p:ph type="sldNum" sz="quarter" idx="12"/>
          </p:nvPr>
        </p:nvSpPr>
        <p:spPr/>
        <p:txBody>
          <a:bodyPr/>
          <a:lstStyle/>
          <a:p>
            <a:pPr>
              <a:defRPr/>
            </a:pPr>
            <a:fld id="{DC508156-F524-4FDC-951D-380EB68BCB35}" type="slidenum">
              <a:rPr lang="zh-CN" altLang="zh-CN" smtClean="0"/>
              <a:t>5</a:t>
            </a:fld>
            <a:endParaRPr lang="zh-CN"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相关概念</a:t>
            </a:r>
          </a:p>
        </p:txBody>
      </p:sp>
      <p:sp>
        <p:nvSpPr>
          <p:cNvPr id="40963"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输入数据：可以以各种新形式存储（平展文件、电子数据表或关系表），可以是集中数据或分布数据。</a:t>
            </a:r>
            <a:endParaRPr lang="en-US" altLang="zh-CN" b="1" dirty="0">
              <a:effectLst>
                <a:outerShdw blurRad="38100" dist="38100" dir="2700000" algn="tl">
                  <a:srgbClr val="000000">
                    <a:alpha val="43137"/>
                  </a:srgbClr>
                </a:outerShdw>
              </a:effectLst>
            </a:endParaRPr>
          </a:p>
          <a:p>
            <a:pPr eaLnBrk="1" hangingPunct="1">
              <a:defRPr/>
            </a:pPr>
            <a:r>
              <a:rPr lang="zh-CN" altLang="en-US" b="1" dirty="0">
                <a:effectLst>
                  <a:outerShdw blurRad="38100" dist="38100" dir="2700000" algn="tl">
                    <a:srgbClr val="000000">
                      <a:alpha val="43137"/>
                    </a:srgbClr>
                  </a:outerShdw>
                </a:effectLst>
              </a:rPr>
              <a:t>数据预处理：将未加工的输入数据转换成适合分析的形式。异构数据源数据融合</a:t>
            </a:r>
            <a:r>
              <a:rPr lang="en-US" altLang="zh-CN" b="1" dirty="0">
                <a:effectLst>
                  <a:outerShdw blurRad="38100" dist="38100" dir="2700000" algn="tl">
                    <a:srgbClr val="000000">
                      <a:alpha val="43137"/>
                    </a:srgbClr>
                  </a:outerShdw>
                </a:effectLst>
                <a:sym typeface="Wingdings" panose="05000000000000000000" pitchFamily="2" charset="2"/>
              </a:rPr>
              <a:t></a:t>
            </a:r>
            <a:r>
              <a:rPr lang="zh-CN" altLang="en-US" b="1" dirty="0">
                <a:effectLst>
                  <a:outerShdw blurRad="38100" dist="38100" dir="2700000" algn="tl">
                    <a:srgbClr val="000000">
                      <a:alpha val="43137"/>
                    </a:srgbClr>
                  </a:outerShdw>
                </a:effectLst>
                <a:sym typeface="Wingdings" panose="05000000000000000000" pitchFamily="2" charset="2"/>
              </a:rPr>
              <a:t>清洗数据（消除噪声和重复观测值）</a:t>
            </a:r>
            <a:r>
              <a:rPr lang="en-US" altLang="zh-CN" b="1" dirty="0">
                <a:effectLst>
                  <a:outerShdw blurRad="38100" dist="38100" dir="2700000" algn="tl">
                    <a:srgbClr val="000000">
                      <a:alpha val="43137"/>
                    </a:srgbClr>
                  </a:outerShdw>
                </a:effectLst>
                <a:sym typeface="Wingdings" panose="05000000000000000000" pitchFamily="2" charset="2"/>
              </a:rPr>
              <a:t></a:t>
            </a:r>
            <a:r>
              <a:rPr lang="zh-CN" altLang="en-US" b="1" dirty="0">
                <a:effectLst>
                  <a:outerShdw blurRad="38100" dist="38100" dir="2700000" algn="tl">
                    <a:srgbClr val="000000">
                      <a:alpha val="43137"/>
                    </a:srgbClr>
                  </a:outerShdw>
                </a:effectLst>
                <a:sym typeface="Wingdings" panose="05000000000000000000" pitchFamily="2" charset="2"/>
              </a:rPr>
              <a:t>选择合适的数据子集和特征。****</a:t>
            </a:r>
            <a:endParaRPr lang="en-US" altLang="zh-CN" b="1" dirty="0">
              <a:effectLst>
                <a:outerShdw blurRad="38100" dist="38100" dir="2700000" algn="tl">
                  <a:srgbClr val="000000">
                    <a:alpha val="43137"/>
                  </a:srgbClr>
                </a:outerShdw>
              </a:effectLst>
              <a:sym typeface="Wingdings" panose="05000000000000000000" pitchFamily="2" charset="2"/>
            </a:endParaRPr>
          </a:p>
          <a:p>
            <a:pPr eaLnBrk="1" hangingPunct="1">
              <a:defRPr/>
            </a:pPr>
            <a:endParaRPr lang="en-US" altLang="zh-CN"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50</a:t>
            </a:fld>
            <a:endParaRPr lang="zh-CN"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相关概念</a:t>
            </a:r>
          </a:p>
        </p:txBody>
      </p:sp>
      <p:sp>
        <p:nvSpPr>
          <p:cNvPr id="41987"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sym typeface="Wingdings" panose="05000000000000000000" pitchFamily="2" charset="2"/>
              </a:rPr>
              <a:t>结束循环：将数据挖掘的结果集成到决策支持系统的过程。结合后处理，确保集成的结果有效有用，并进行可视化，从不同视角探查数据和数据挖掘的效果。在后处理阶段，还能使用统计度量或假设检验，删除虚假的结果。</a:t>
            </a:r>
            <a:endParaRPr lang="zh-CN" altLang="en-US"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51</a:t>
            </a:fld>
            <a:endParaRPr lang="zh-CN"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数据挖掘技术上问题</a:t>
            </a:r>
          </a:p>
        </p:txBody>
      </p:sp>
      <p:sp>
        <p:nvSpPr>
          <p:cNvPr id="43011"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可伸缩性</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如何处理海量数据（</a:t>
            </a:r>
            <a:r>
              <a:rPr lang="en-US" altLang="zh-CN" b="1" dirty="0">
                <a:effectLst>
                  <a:outerShdw blurRad="38100" dist="38100" dir="2700000" algn="tl">
                    <a:srgbClr val="000000">
                      <a:alpha val="43137"/>
                    </a:srgbClr>
                  </a:outerShdw>
                </a:effectLst>
              </a:rPr>
              <a:t>G T P</a:t>
            </a:r>
            <a:r>
              <a:rPr lang="zh-CN" altLang="en-US" b="1" dirty="0">
                <a:effectLst>
                  <a:outerShdw blurRad="38100" dist="38100" dir="2700000" algn="tl">
                    <a:srgbClr val="000000">
                      <a:alpha val="43137"/>
                    </a:srgbClr>
                  </a:outerShdw>
                </a:effectLst>
              </a:rPr>
              <a:t>）</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需要新的数据结构，指数级查找技术，非内存算法</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使用抽样技术或开发并行和分布算法，提高可伸缩程度。</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52</a:t>
            </a:fld>
            <a:endParaRPr lang="zh-CN"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数据挖掘技术上问题</a:t>
            </a:r>
          </a:p>
        </p:txBody>
      </p:sp>
      <p:sp>
        <p:nvSpPr>
          <p:cNvPr id="44035" name="内容占位符 2"/>
          <p:cNvSpPr>
            <a:spLocks noGrp="1"/>
          </p:cNvSpPr>
          <p:nvPr>
            <p:ph idx="1"/>
          </p:nvPr>
        </p:nvSpPr>
        <p:spPr/>
        <p:txBody>
          <a:bodyPr/>
          <a:lstStyle/>
          <a:p>
            <a:pPr eaLnBrk="1" hangingPunct="1">
              <a:defRPr/>
            </a:pPr>
            <a:r>
              <a:rPr lang="zh-CN" altLang="en-US" b="1">
                <a:effectLst>
                  <a:outerShdw blurRad="38100" dist="38100" dir="2700000" algn="tl">
                    <a:srgbClr val="000000">
                      <a:alpha val="43137"/>
                    </a:srgbClr>
                  </a:outerShdw>
                </a:effectLst>
              </a:rPr>
              <a:t>高维度性：</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如果数据集有成百上千个属性？（例如：使用微整列技术处理数千特征的基因表达数据）</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对于具有时间或空间分量的数据集也具有很高维度。</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维度越高，计算复杂度越高</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如何开发适合高纬度的数据挖掘算法？</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53</a:t>
            </a:fld>
            <a:endParaRPr lang="zh-CN"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数据挖掘技术上问题</a:t>
            </a:r>
          </a:p>
        </p:txBody>
      </p:sp>
      <p:sp>
        <p:nvSpPr>
          <p:cNvPr id="45059" name="内容占位符 2"/>
          <p:cNvSpPr>
            <a:spLocks noGrp="1"/>
          </p:cNvSpPr>
          <p:nvPr>
            <p:ph idx="1"/>
          </p:nvPr>
        </p:nvSpPr>
        <p:spPr/>
        <p:txBody>
          <a:bodyPr/>
          <a:lstStyle/>
          <a:p>
            <a:pPr eaLnBrk="1" hangingPunct="1">
              <a:defRPr/>
            </a:pPr>
            <a:r>
              <a:rPr lang="zh-CN" altLang="en-US" b="1">
                <a:effectLst>
                  <a:outerShdw blurRad="38100" dist="38100" dir="2700000" algn="tl">
                    <a:srgbClr val="000000">
                      <a:alpha val="43137"/>
                    </a:srgbClr>
                  </a:outerShdw>
                </a:effectLst>
              </a:rPr>
              <a:t>异构数据</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传统方法处理的数据集：同类型、连续、分类的。</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对于在商务、科学、工程等领域，需要处理异构属性数据。</a:t>
            </a:r>
            <a:endParaRPr lang="en-US" altLang="zh-CN" b="1">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54</a:t>
            </a:fld>
            <a:endParaRPr lang="zh-CN"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数据挖掘技术上问题</a:t>
            </a:r>
          </a:p>
        </p:txBody>
      </p:sp>
      <p:sp>
        <p:nvSpPr>
          <p:cNvPr id="46083" name="内容占位符 2"/>
          <p:cNvSpPr>
            <a:spLocks noGrp="1"/>
          </p:cNvSpPr>
          <p:nvPr>
            <p:ph idx="1"/>
          </p:nvPr>
        </p:nvSpPr>
        <p:spPr/>
        <p:txBody>
          <a:bodyPr/>
          <a:lstStyle/>
          <a:p>
            <a:pPr eaLnBrk="1" hangingPunct="1">
              <a:defRPr/>
            </a:pPr>
            <a:r>
              <a:rPr lang="zh-CN" altLang="en-US" b="1">
                <a:effectLst>
                  <a:outerShdw blurRad="38100" dist="38100" dir="2700000" algn="tl">
                    <a:srgbClr val="000000">
                      <a:alpha val="43137"/>
                    </a:srgbClr>
                  </a:outerShdw>
                </a:effectLst>
              </a:rPr>
              <a:t>复杂数据：</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半结构化文本</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超链接</a:t>
            </a:r>
            <a:r>
              <a:rPr lang="en-US" altLang="zh-CN" b="1">
                <a:effectLst>
                  <a:outerShdw blurRad="38100" dist="38100" dir="2700000" algn="tl">
                    <a:srgbClr val="000000">
                      <a:alpha val="43137"/>
                    </a:srgbClr>
                  </a:outerShdw>
                </a:effectLst>
              </a:rPr>
              <a:t>Web</a:t>
            </a:r>
            <a:r>
              <a:rPr lang="zh-CN" altLang="en-US" b="1">
                <a:effectLst>
                  <a:outerShdw blurRad="38100" dist="38100" dir="2700000" algn="tl">
                    <a:srgbClr val="000000">
                      <a:alpha val="43137"/>
                    </a:srgbClr>
                  </a:outerShdw>
                </a:effectLst>
              </a:rPr>
              <a:t>页面集</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具有序列和三维结构的</a:t>
            </a:r>
            <a:r>
              <a:rPr lang="en-US" altLang="zh-CN" b="1">
                <a:effectLst>
                  <a:outerShdw blurRad="38100" dist="38100" dir="2700000" algn="tl">
                    <a:srgbClr val="000000">
                      <a:alpha val="43137"/>
                    </a:srgbClr>
                  </a:outerShdw>
                </a:effectLst>
              </a:rPr>
              <a:t>DNA</a:t>
            </a:r>
            <a:r>
              <a:rPr lang="zh-CN" altLang="en-US" b="1">
                <a:effectLst>
                  <a:outerShdw blurRad="38100" dist="38100" dir="2700000" algn="tl">
                    <a:srgbClr val="000000">
                      <a:alpha val="43137"/>
                    </a:srgbClr>
                  </a:outerShdw>
                </a:effectLst>
              </a:rPr>
              <a:t>数据</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包含地球表面不同位置上时间序列的测量值（温度、气压、</a:t>
            </a:r>
            <a:r>
              <a:rPr lang="en-US" altLang="zh-CN" b="1">
                <a:effectLst>
                  <a:outerShdw blurRad="38100" dist="38100" dir="2700000" algn="tl">
                    <a:srgbClr val="000000">
                      <a:alpha val="43137"/>
                    </a:srgbClr>
                  </a:outerShdw>
                </a:effectLst>
              </a:rPr>
              <a:t>PM2.5</a:t>
            </a:r>
            <a:r>
              <a:rPr lang="zh-CN" altLang="en-US" b="1">
                <a:effectLst>
                  <a:outerShdw blurRad="38100" dist="38100" dir="2700000" algn="tl">
                    <a:srgbClr val="000000">
                      <a:alpha val="43137"/>
                    </a:srgbClr>
                  </a:outerShdw>
                </a:effectLst>
              </a:rPr>
              <a:t>）等</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考虑：时间和空间的自相关性、图的连通性、半结构化文本、</a:t>
            </a:r>
            <a:r>
              <a:rPr lang="en-US" altLang="zh-CN" b="1">
                <a:effectLst>
                  <a:outerShdw blurRad="38100" dist="38100" dir="2700000" algn="tl">
                    <a:srgbClr val="000000">
                      <a:alpha val="43137"/>
                    </a:srgbClr>
                  </a:outerShdw>
                </a:effectLst>
              </a:rPr>
              <a:t>XML</a:t>
            </a:r>
            <a:r>
              <a:rPr lang="zh-CN" altLang="en-US" b="1">
                <a:effectLst>
                  <a:outerShdw blurRad="38100" dist="38100" dir="2700000" algn="tl">
                    <a:srgbClr val="000000">
                      <a:alpha val="43137"/>
                    </a:srgbClr>
                  </a:outerShdw>
                </a:effectLst>
              </a:rPr>
              <a:t>文档中元素之间的父子联系</a:t>
            </a:r>
          </a:p>
          <a:p>
            <a:pPr eaLnBrk="1" hangingPunct="1">
              <a:defRPr/>
            </a:pPr>
            <a:endParaRPr lang="zh-CN" altLang="en-US" b="1">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55</a:t>
            </a:fld>
            <a:endParaRPr lang="zh-CN"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数据挖掘技术上问题</a:t>
            </a:r>
          </a:p>
        </p:txBody>
      </p:sp>
      <p:sp>
        <p:nvSpPr>
          <p:cNvPr id="47107"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空间的自相关性</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空间自相关</a:t>
            </a:r>
            <a:r>
              <a:rPr lang="en-US" altLang="zh-CN" b="1" dirty="0">
                <a:effectLst>
                  <a:outerShdw blurRad="38100" dist="38100" dir="2700000" algn="tl">
                    <a:srgbClr val="000000">
                      <a:alpha val="43137"/>
                    </a:srgbClr>
                  </a:outerShdw>
                </a:effectLst>
              </a:rPr>
              <a:t>(spatial autocorrelation)</a:t>
            </a:r>
            <a:r>
              <a:rPr lang="zh-CN" altLang="en-US" b="1" dirty="0">
                <a:effectLst>
                  <a:outerShdw blurRad="38100" dist="38100" dir="2700000" algn="tl">
                    <a:srgbClr val="000000">
                      <a:alpha val="43137"/>
                    </a:srgbClr>
                  </a:outerShdw>
                </a:effectLst>
              </a:rPr>
              <a:t>是指一些变量在同一个分布区内的观测数据之间潜在的相互依赖性。</a:t>
            </a:r>
            <a:endParaRPr lang="en-US" altLang="zh-CN" b="1" dirty="0">
              <a:effectLst>
                <a:outerShdw blurRad="38100" dist="38100" dir="2700000" algn="tl">
                  <a:srgbClr val="000000">
                    <a:alpha val="43137"/>
                  </a:srgbClr>
                </a:outerShdw>
              </a:effectLst>
            </a:endParaRPr>
          </a:p>
          <a:p>
            <a:pPr lvl="1" eaLnBrk="1" hangingPunct="1">
              <a:defRPr/>
            </a:pPr>
            <a:endParaRPr lang="zh-CN" altLang="en-US" b="1" dirty="0">
              <a:effectLst>
                <a:outerShdw blurRad="38100" dist="38100" dir="2700000" algn="tl">
                  <a:srgbClr val="000000">
                    <a:alpha val="43137"/>
                  </a:srgbClr>
                </a:outerShdw>
              </a:effectLst>
            </a:endParaRPr>
          </a:p>
          <a:p>
            <a:pPr lvl="1" eaLnBrk="1" hangingPunct="1">
              <a:defRPr/>
            </a:pPr>
            <a:r>
              <a:rPr lang="en-US" altLang="zh-CN" b="1" dirty="0">
                <a:effectLst>
                  <a:outerShdw blurRad="38100" dist="38100" dir="2700000" algn="tl">
                    <a:srgbClr val="000000">
                      <a:alpha val="43137"/>
                    </a:srgbClr>
                  </a:outerShdw>
                </a:effectLst>
              </a:rPr>
              <a:t>Tobler(1970)</a:t>
            </a:r>
            <a:r>
              <a:rPr lang="zh-CN" altLang="en-US" b="1" dirty="0">
                <a:effectLst>
                  <a:outerShdw blurRad="38100" dist="38100" dir="2700000" algn="tl">
                    <a:srgbClr val="000000">
                      <a:alpha val="43137"/>
                    </a:srgbClr>
                  </a:outerShdw>
                </a:effectLst>
              </a:rPr>
              <a:t>曾指出“地理学第一定律：任何东西与别的东西之间都是相关的，但近处的东西比远处的东西相关性更强”。</a:t>
            </a:r>
            <a:endParaRPr lang="en-US" altLang="zh-CN"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56</a:t>
            </a:fld>
            <a:endParaRPr lang="zh-CN"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数据挖掘技术上问题</a:t>
            </a:r>
          </a:p>
        </p:txBody>
      </p:sp>
      <p:sp>
        <p:nvSpPr>
          <p:cNvPr id="48131" name="内容占位符 2"/>
          <p:cNvSpPr>
            <a:spLocks noGrp="1"/>
          </p:cNvSpPr>
          <p:nvPr>
            <p:ph idx="1"/>
          </p:nvPr>
        </p:nvSpPr>
        <p:spPr/>
        <p:txBody>
          <a:bodyPr/>
          <a:lstStyle/>
          <a:p>
            <a:pPr lvl="1" eaLnBrk="1" hangingPunct="1">
              <a:defRPr/>
            </a:pPr>
            <a:endParaRPr lang="zh-CN" altLang="en-US"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空间自相关统计量是用于度量地理数据</a:t>
            </a:r>
            <a:r>
              <a:rPr lang="en-US" altLang="zh-CN" b="1" dirty="0">
                <a:effectLst>
                  <a:outerShdw blurRad="38100" dist="38100" dir="2700000" algn="tl">
                    <a:srgbClr val="000000">
                      <a:alpha val="43137"/>
                    </a:srgbClr>
                  </a:outerShdw>
                </a:effectLst>
              </a:rPr>
              <a:t>(geographic data)</a:t>
            </a:r>
            <a:r>
              <a:rPr lang="zh-CN" altLang="en-US" b="1" dirty="0">
                <a:effectLst>
                  <a:outerShdw blurRad="38100" dist="38100" dir="2700000" algn="tl">
                    <a:srgbClr val="000000">
                      <a:alpha val="43137"/>
                    </a:srgbClr>
                  </a:outerShdw>
                </a:effectLst>
              </a:rPr>
              <a:t>的一个基本性质：某位置上的数据与其他位置上的数据间的相互依赖程度。通常把这种依赖叫做空间依赖</a:t>
            </a:r>
            <a:r>
              <a:rPr lang="en-US" altLang="zh-CN" b="1" dirty="0">
                <a:effectLst>
                  <a:outerShdw blurRad="38100" dist="38100" dir="2700000" algn="tl">
                    <a:srgbClr val="000000">
                      <a:alpha val="43137"/>
                    </a:srgbClr>
                  </a:outerShdw>
                </a:effectLst>
              </a:rPr>
              <a:t>(spatial dependence)</a:t>
            </a:r>
            <a:r>
              <a:rPr lang="zh-CN" altLang="en-US" b="1" dirty="0">
                <a:effectLst>
                  <a:outerShdw blurRad="38100" dist="38100" dir="2700000" algn="tl">
                    <a:srgbClr val="000000">
                      <a:alpha val="43137"/>
                    </a:srgbClr>
                  </a:outerShdw>
                </a:effectLst>
              </a:rPr>
              <a:t>。</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地理数据由于受空间相互作用和空间扩散的影响，彼此之间可能不再相互独立，而是相关的。</a:t>
            </a:r>
            <a:endParaRPr lang="en-US" altLang="zh-CN"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57</a:t>
            </a:fld>
            <a:endParaRPr lang="zh-CN"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数据挖掘技术上问题</a:t>
            </a:r>
          </a:p>
        </p:txBody>
      </p:sp>
      <p:sp>
        <p:nvSpPr>
          <p:cNvPr id="49155" name="内容占位符 2"/>
          <p:cNvSpPr>
            <a:spLocks noGrp="1"/>
          </p:cNvSpPr>
          <p:nvPr>
            <p:ph idx="1"/>
          </p:nvPr>
        </p:nvSpPr>
        <p:spPr/>
        <p:txBody>
          <a:bodyPr/>
          <a:lstStyle/>
          <a:p>
            <a:pPr lvl="1" eaLnBrk="1" hangingPunct="1">
              <a:defRPr/>
            </a:pPr>
            <a:r>
              <a:rPr lang="zh-CN" altLang="en-US" b="1">
                <a:effectLst>
                  <a:outerShdw blurRad="38100" dist="38100" dir="2700000" algn="tl">
                    <a:srgbClr val="000000">
                      <a:alpha val="43137"/>
                    </a:srgbClr>
                  </a:outerShdw>
                </a:effectLst>
              </a:rPr>
              <a:t>例如，视空间上互相分离的许多市场为一个集合，如市场间的距离近到可以进行商品交换与流动，则商品的价格与供应在空间上可能是相关的，而不再相互独立。</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实际上，市场问距离越近，商品价格就越接近、越相关。</a:t>
            </a:r>
          </a:p>
          <a:p>
            <a:pPr lvl="1" eaLnBrk="1" hangingPunct="1">
              <a:defRPr/>
            </a:pPr>
            <a:r>
              <a:rPr lang="zh-CN" altLang="en-US" b="1">
                <a:effectLst>
                  <a:outerShdw blurRad="38100" dist="38100" dir="2700000" algn="tl">
                    <a:srgbClr val="000000">
                      <a:alpha val="43137"/>
                    </a:srgbClr>
                  </a:outerShdw>
                </a:effectLst>
              </a:rPr>
              <a:t>空间自相关分析在地理统计学科中应用较多，现已有多种指数可以使用，但最主要的有两种指数，即</a:t>
            </a:r>
            <a:r>
              <a:rPr lang="en-US" altLang="zh-CN" b="1">
                <a:effectLst>
                  <a:outerShdw blurRad="38100" dist="38100" dir="2700000" algn="tl">
                    <a:srgbClr val="000000">
                      <a:alpha val="43137"/>
                    </a:srgbClr>
                  </a:outerShdw>
                </a:effectLst>
              </a:rPr>
              <a:t>Moran</a:t>
            </a:r>
            <a:r>
              <a:rPr lang="zh-CN" altLang="en-US" b="1">
                <a:effectLst>
                  <a:outerShdw blurRad="38100" dist="38100" dir="2700000" algn="tl">
                    <a:srgbClr val="000000">
                      <a:alpha val="43137"/>
                    </a:srgbClr>
                  </a:outerShdw>
                </a:effectLst>
              </a:rPr>
              <a:t>的</a:t>
            </a:r>
            <a:r>
              <a:rPr lang="en-US" altLang="zh-CN" b="1">
                <a:effectLst>
                  <a:outerShdw blurRad="38100" dist="38100" dir="2700000" algn="tl">
                    <a:srgbClr val="000000">
                      <a:alpha val="43137"/>
                    </a:srgbClr>
                  </a:outerShdw>
                </a:effectLst>
              </a:rPr>
              <a:t>I</a:t>
            </a:r>
            <a:r>
              <a:rPr lang="zh-CN" altLang="en-US" b="1">
                <a:effectLst>
                  <a:outerShdw blurRad="38100" dist="38100" dir="2700000" algn="tl">
                    <a:srgbClr val="000000">
                      <a:alpha val="43137"/>
                    </a:srgbClr>
                  </a:outerShdw>
                </a:effectLst>
              </a:rPr>
              <a:t>指数和</a:t>
            </a:r>
            <a:r>
              <a:rPr lang="en-US" altLang="zh-CN" b="1">
                <a:effectLst>
                  <a:outerShdw blurRad="38100" dist="38100" dir="2700000" algn="tl">
                    <a:srgbClr val="000000">
                      <a:alpha val="43137"/>
                    </a:srgbClr>
                  </a:outerShdw>
                </a:effectLst>
              </a:rPr>
              <a:t>Geary</a:t>
            </a:r>
            <a:r>
              <a:rPr lang="zh-CN" altLang="en-US" b="1">
                <a:effectLst>
                  <a:outerShdw blurRad="38100" dist="38100" dir="2700000" algn="tl">
                    <a:srgbClr val="000000">
                      <a:alpha val="43137"/>
                    </a:srgbClr>
                  </a:outerShdw>
                </a:effectLst>
              </a:rPr>
              <a:t>的</a:t>
            </a:r>
            <a:r>
              <a:rPr lang="en-US" altLang="zh-CN" b="1">
                <a:effectLst>
                  <a:outerShdw blurRad="38100" dist="38100" dir="2700000" algn="tl">
                    <a:srgbClr val="000000">
                      <a:alpha val="43137"/>
                    </a:srgbClr>
                  </a:outerShdw>
                </a:effectLst>
              </a:rPr>
              <a:t>c</a:t>
            </a:r>
            <a:r>
              <a:rPr lang="zh-CN" altLang="en-US" b="1">
                <a:effectLst>
                  <a:outerShdw blurRad="38100" dist="38100" dir="2700000" algn="tl">
                    <a:srgbClr val="000000">
                      <a:alpha val="43137"/>
                    </a:srgbClr>
                  </a:outerShdw>
                </a:effectLst>
              </a:rPr>
              <a:t>指数。 </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58</a:t>
            </a:fld>
            <a:endParaRPr lang="zh-CN"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数据挖掘技术上问题</a:t>
            </a:r>
          </a:p>
        </p:txBody>
      </p:sp>
      <p:sp>
        <p:nvSpPr>
          <p:cNvPr id="50179" name="内容占位符 2"/>
          <p:cNvSpPr>
            <a:spLocks noGrp="1"/>
          </p:cNvSpPr>
          <p:nvPr>
            <p:ph idx="1"/>
          </p:nvPr>
        </p:nvSpPr>
        <p:spPr/>
        <p:txBody>
          <a:bodyPr/>
          <a:lstStyle/>
          <a:p>
            <a:pPr eaLnBrk="1" hangingPunct="1">
              <a:defRPr/>
            </a:pPr>
            <a:r>
              <a:rPr lang="zh-CN" altLang="en-US" b="1">
                <a:effectLst>
                  <a:outerShdw blurRad="38100" dist="38100" dir="2700000" algn="tl">
                    <a:srgbClr val="000000">
                      <a:alpha val="43137"/>
                    </a:srgbClr>
                  </a:outerShdw>
                </a:effectLst>
              </a:rPr>
              <a:t>数据的所有权与分布</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数据分布存储、归属不同机构？</a:t>
            </a:r>
            <a:endParaRPr lang="en-US" altLang="zh-CN" b="1">
              <a:effectLst>
                <a:outerShdw blurRad="38100" dist="38100" dir="2700000" algn="tl">
                  <a:srgbClr val="000000">
                    <a:alpha val="43137"/>
                  </a:srgbClr>
                </a:outerShdw>
              </a:effectLst>
            </a:endParaRPr>
          </a:p>
          <a:p>
            <a:pPr lvl="1" eaLnBrk="1" hangingPunct="1">
              <a:defRPr/>
            </a:pPr>
            <a:r>
              <a:rPr lang="en-US" altLang="zh-CN" b="1">
                <a:effectLst>
                  <a:outerShdw blurRad="38100" dist="38100" dir="2700000" algn="tl">
                    <a:srgbClr val="000000">
                      <a:alpha val="43137"/>
                    </a:srgbClr>
                  </a:outerShdw>
                </a:effectLst>
                <a:sym typeface="Wingdings" panose="05000000000000000000" pitchFamily="2" charset="2"/>
              </a:rPr>
              <a:t></a:t>
            </a:r>
            <a:r>
              <a:rPr lang="zh-CN" altLang="en-US" b="1">
                <a:effectLst>
                  <a:outerShdw blurRad="38100" dist="38100" dir="2700000" algn="tl">
                    <a:srgbClr val="000000">
                      <a:alpha val="43137"/>
                    </a:srgbClr>
                  </a:outerShdw>
                </a:effectLst>
              </a:rPr>
              <a:t>分布式数据挖掘技术</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如何降低执行分布式计算的通信量？</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如何有效地统一地从多个资源得到的数据挖掘结果？（一致性问题）</a:t>
            </a:r>
            <a:endParaRPr lang="en-US" altLang="zh-CN" b="1">
              <a:effectLst>
                <a:outerShdw blurRad="38100" dist="38100" dir="2700000" algn="tl">
                  <a:srgbClr val="000000">
                    <a:alpha val="43137"/>
                  </a:srgbClr>
                </a:outerShdw>
              </a:effectLst>
            </a:endParaRPr>
          </a:p>
          <a:p>
            <a:pPr lvl="1" eaLnBrk="1" hangingPunct="1">
              <a:defRPr/>
            </a:pPr>
            <a:r>
              <a:rPr lang="zh-CN" altLang="en-US" b="1">
                <a:effectLst>
                  <a:outerShdw blurRad="38100" dist="38100" dir="2700000" algn="tl">
                    <a:srgbClr val="000000">
                      <a:alpha val="43137"/>
                    </a:srgbClr>
                  </a:outerShdw>
                </a:effectLst>
              </a:rPr>
              <a:t>如何处理数据安全性？隐私性？</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59</a:t>
            </a:fld>
            <a:endParaRPr lang="zh-CN"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00" y="1628800"/>
            <a:ext cx="7931224" cy="4399915"/>
          </a:xfrm>
          <a:prstGeom prst="rect">
            <a:avLst/>
          </a:prstGeom>
        </p:spPr>
        <p:txBody>
          <a:bodyPr wrap="square">
            <a:spAutoFit/>
          </a:bodyPr>
          <a:lstStyle/>
          <a:p>
            <a:pPr lvl="1" eaLnBrk="1" hangingPunct="1"/>
            <a:r>
              <a:rPr kumimoji="1" lang="en-US" altLang="zh-CN" sz="2800" b="1" dirty="0">
                <a:latin typeface="Tahoma" panose="020B0604030504040204" pitchFamily="34" charset="0"/>
                <a:ea typeface="+mn-ea"/>
              </a:rPr>
              <a:t>1.</a:t>
            </a:r>
            <a:r>
              <a:rPr kumimoji="1" lang="zh-CN" altLang="en-US" sz="2800" b="1" dirty="0">
                <a:latin typeface="Tahoma" panose="020B0604030504040204" pitchFamily="34" charset="0"/>
                <a:ea typeface="+mn-ea"/>
              </a:rPr>
              <a:t> 引言</a:t>
            </a:r>
          </a:p>
          <a:p>
            <a:pPr lvl="1" eaLnBrk="1" hangingPunct="1"/>
            <a:r>
              <a:rPr kumimoji="1" lang="en-US" altLang="zh-CN" sz="2800" b="1" dirty="0">
                <a:latin typeface="Tahoma" panose="020B0604030504040204" pitchFamily="34" charset="0"/>
                <a:ea typeface="+mn-ea"/>
              </a:rPr>
              <a:t>2.</a:t>
            </a:r>
            <a:r>
              <a:rPr kumimoji="1" lang="zh-CN" altLang="en-US" sz="2800" b="1" dirty="0">
                <a:latin typeface="Tahoma" panose="020B0604030504040204" pitchFamily="34" charset="0"/>
                <a:ea typeface="+mn-ea"/>
              </a:rPr>
              <a:t> 数据</a:t>
            </a:r>
            <a:endParaRPr kumimoji="1" lang="en-US" altLang="zh-CN" sz="2800" b="1" dirty="0">
              <a:latin typeface="Tahoma" panose="020B0604030504040204" pitchFamily="34" charset="0"/>
              <a:ea typeface="+mn-ea"/>
            </a:endParaRPr>
          </a:p>
          <a:p>
            <a:pPr lvl="1" eaLnBrk="1" hangingPunct="1"/>
            <a:r>
              <a:rPr kumimoji="1" lang="en-US" altLang="zh-CN" sz="2800" b="1" dirty="0">
                <a:latin typeface="Tahoma" panose="020B0604030504040204" pitchFamily="34" charset="0"/>
                <a:ea typeface="+mn-ea"/>
              </a:rPr>
              <a:t>3.</a:t>
            </a:r>
            <a:r>
              <a:rPr kumimoji="1" lang="zh-CN" altLang="en-US" sz="2800" b="1" dirty="0">
                <a:latin typeface="Tahoma" panose="020B0604030504040204" pitchFamily="34" charset="0"/>
                <a:ea typeface="+mn-ea"/>
              </a:rPr>
              <a:t> 模型</a:t>
            </a:r>
            <a:endParaRPr kumimoji="1" lang="en-US" altLang="zh-CN" sz="2800" b="1" dirty="0">
              <a:latin typeface="Tahoma" panose="020B0604030504040204" pitchFamily="34" charset="0"/>
              <a:ea typeface="+mn-ea"/>
            </a:endParaRPr>
          </a:p>
          <a:p>
            <a:pPr lvl="1" eaLnBrk="1" hangingPunct="1"/>
            <a:r>
              <a:rPr kumimoji="1" lang="en-US" altLang="zh-CN" sz="2800" b="1" dirty="0">
                <a:latin typeface="Tahoma" panose="020B0604030504040204" pitchFamily="34" charset="0"/>
                <a:ea typeface="+mn-ea"/>
              </a:rPr>
              <a:t>4.</a:t>
            </a:r>
            <a:r>
              <a:rPr kumimoji="1" lang="zh-CN" altLang="en-US" sz="2800" b="1" dirty="0">
                <a:latin typeface="Tahoma" panose="020B0604030504040204" pitchFamily="34" charset="0"/>
                <a:ea typeface="+mn-ea"/>
              </a:rPr>
              <a:t> </a:t>
            </a:r>
            <a:r>
              <a:rPr kumimoji="1" lang="zh-CN" altLang="en-US" sz="2800" b="1" dirty="0">
                <a:latin typeface="Tahoma" panose="020B0604030504040204" pitchFamily="34" charset="0"/>
                <a:sym typeface="+mn-ea"/>
              </a:rPr>
              <a:t>分类和预测</a:t>
            </a:r>
            <a:endParaRPr kumimoji="1" lang="en-US" altLang="zh-CN" sz="2800" b="1" dirty="0">
              <a:latin typeface="Tahoma" panose="020B0604030504040204" pitchFamily="34" charset="0"/>
              <a:ea typeface="+mn-ea"/>
            </a:endParaRPr>
          </a:p>
          <a:p>
            <a:pPr lvl="1" eaLnBrk="1" hangingPunct="1"/>
            <a:r>
              <a:rPr kumimoji="1" lang="en-US" altLang="zh-CN" sz="2800" b="1" dirty="0">
                <a:latin typeface="Tahoma" panose="020B0604030504040204" pitchFamily="34" charset="0"/>
                <a:ea typeface="+mn-ea"/>
              </a:rPr>
              <a:t>5.</a:t>
            </a:r>
            <a:r>
              <a:rPr kumimoji="1" lang="zh-CN" altLang="en-US" sz="2800" b="1" dirty="0">
                <a:latin typeface="Tahoma" panose="020B0604030504040204" pitchFamily="34" charset="0"/>
                <a:ea typeface="+mn-ea"/>
              </a:rPr>
              <a:t> </a:t>
            </a:r>
            <a:r>
              <a:rPr kumimoji="1" lang="zh-CN" altLang="en-US" sz="2800" b="1" dirty="0">
                <a:latin typeface="Tahoma" panose="020B0604030504040204" pitchFamily="34" charset="0"/>
                <a:sym typeface="+mn-ea"/>
              </a:rPr>
              <a:t>聚类分析</a:t>
            </a:r>
            <a:endParaRPr kumimoji="1" lang="zh-CN" altLang="en-US" sz="2800" b="1" dirty="0">
              <a:latin typeface="Tahoma" panose="020B0604030504040204" pitchFamily="34" charset="0"/>
              <a:ea typeface="+mn-ea"/>
            </a:endParaRPr>
          </a:p>
          <a:p>
            <a:pPr lvl="1" eaLnBrk="1" hangingPunct="1"/>
            <a:r>
              <a:rPr kumimoji="1" lang="en-US" altLang="zh-CN" sz="2800" b="1" dirty="0">
                <a:latin typeface="Tahoma" panose="020B0604030504040204" pitchFamily="34" charset="0"/>
                <a:ea typeface="+mn-ea"/>
              </a:rPr>
              <a:t>6.</a:t>
            </a:r>
            <a:r>
              <a:rPr kumimoji="1" lang="zh-CN" altLang="en-US" sz="2800" b="1" dirty="0">
                <a:latin typeface="Tahoma" panose="020B0604030504040204" pitchFamily="34" charset="0"/>
                <a:ea typeface="+mn-ea"/>
              </a:rPr>
              <a:t> </a:t>
            </a:r>
            <a:r>
              <a:rPr kumimoji="1" lang="zh-CN" altLang="en-US" sz="2800" b="1" dirty="0">
                <a:latin typeface="Tahoma" panose="020B0604030504040204" pitchFamily="34" charset="0"/>
                <a:sym typeface="+mn-ea"/>
              </a:rPr>
              <a:t>挖掘频繁模式和关联分析</a:t>
            </a:r>
            <a:endParaRPr kumimoji="1" lang="en-US" altLang="zh-CN" sz="2800" b="1" dirty="0">
              <a:latin typeface="Tahoma" panose="020B0604030504040204" pitchFamily="34" charset="0"/>
              <a:ea typeface="+mn-ea"/>
            </a:endParaRPr>
          </a:p>
          <a:p>
            <a:pPr lvl="1" eaLnBrk="1" hangingPunct="1"/>
            <a:endParaRPr kumimoji="1" lang="en-US" altLang="zh-CN" sz="2800" b="1" dirty="0">
              <a:latin typeface="Tahoma" panose="020B0604030504040204" pitchFamily="34" charset="0"/>
              <a:ea typeface="+mn-ea"/>
            </a:endParaRPr>
          </a:p>
          <a:p>
            <a:pPr lvl="1"/>
            <a:r>
              <a:rPr kumimoji="1" lang="zh-CN" altLang="en-US" sz="2800" b="1" dirty="0">
                <a:latin typeface="Tahoma" panose="020B0604030504040204" pitchFamily="34" charset="0"/>
                <a:ea typeface="+mn-ea"/>
              </a:rPr>
              <a:t>相关涉及：数据库、统计学与机器学习的概念和技术</a:t>
            </a:r>
          </a:p>
          <a:p>
            <a:pPr lvl="1" eaLnBrk="1" hangingPunct="1"/>
            <a:endParaRPr lang="zh-CN" altLang="en-US" sz="2800" dirty="0"/>
          </a:p>
        </p:txBody>
      </p:sp>
      <p:sp>
        <p:nvSpPr>
          <p:cNvPr id="4" name="灯片编号占位符 3"/>
          <p:cNvSpPr>
            <a:spLocks noGrp="1"/>
          </p:cNvSpPr>
          <p:nvPr>
            <p:ph type="sldNum" sz="quarter" idx="12"/>
          </p:nvPr>
        </p:nvSpPr>
        <p:spPr/>
        <p:txBody>
          <a:bodyPr/>
          <a:lstStyle/>
          <a:p>
            <a:pPr>
              <a:defRPr/>
            </a:pPr>
            <a:fld id="{DC508156-F524-4FDC-951D-380EB68BCB35}" type="slidenum">
              <a:rPr lang="zh-CN" altLang="zh-CN" smtClean="0"/>
              <a:t>6</a:t>
            </a:fld>
            <a:endParaRPr lang="zh-CN" altLang="zh-CN"/>
          </a:p>
        </p:txBody>
      </p:sp>
      <p:sp>
        <p:nvSpPr>
          <p:cNvPr id="5" name="标题 1">
            <a:extLst>
              <a:ext uri="{FF2B5EF4-FFF2-40B4-BE49-F238E27FC236}">
                <a16:creationId xmlns:a16="http://schemas.microsoft.com/office/drawing/2014/main" id="{30AA9CE1-EFF5-4811-8134-51913C26540C}"/>
              </a:ext>
            </a:extLst>
          </p:cNvPr>
          <p:cNvSpPr txBox="1">
            <a:spLocks/>
          </p:cNvSpPr>
          <p:nvPr/>
        </p:nvSpPr>
        <p:spPr>
          <a:xfrm>
            <a:off x="894302" y="274638"/>
            <a:ext cx="7335297" cy="1143000"/>
          </a:xfrm>
          <a:prstGeom prst="rect">
            <a:avLst/>
          </a:prstGeom>
        </p:spPr>
        <p:txBody>
          <a:bodyPr bIns="91440" anchor="b" anchorCtr="0">
            <a:normAutofit/>
          </a:bodyPr>
          <a:lstStyle>
            <a:lvl1pPr algn="l" rtl="0" eaLnBrk="1" latinLnBrk="0" hangingPunct="1">
              <a:spcBef>
                <a:spcPct val="0"/>
              </a:spcBef>
              <a:buNone/>
              <a:defRPr kumimoji="0" sz="4000" b="1" kern="1200">
                <a:solidFill>
                  <a:schemeClr val="tx2"/>
                </a:solidFill>
                <a:latin typeface="黑体" panose="02010609060101010101" pitchFamily="49" charset="-122"/>
                <a:ea typeface="黑体" panose="02010609060101010101" pitchFamily="49" charset="-122"/>
                <a:cs typeface="+mj-cs"/>
              </a:defRPr>
            </a:lvl1pPr>
          </a:lstStyle>
          <a:p>
            <a:r>
              <a:rPr lang="en-US" altLang="zh-CN" dirty="0"/>
              <a:t>0-3 </a:t>
            </a:r>
            <a:r>
              <a:rPr lang="zh-CN" altLang="en-US" dirty="0"/>
              <a:t>教学内容</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数据挖掘技术上问题</a:t>
            </a:r>
          </a:p>
        </p:txBody>
      </p:sp>
      <p:sp>
        <p:nvSpPr>
          <p:cNvPr id="51203"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非传统的分析</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传统的分析方法：基于 假设</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检验，即提出一种假设，设计实验收集数据，再针对假设分析数据。</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问题：如果有成百上千的假设？</a:t>
            </a:r>
            <a:r>
              <a:rPr lang="en-US" altLang="zh-CN" b="1" dirty="0">
                <a:effectLst>
                  <a:outerShdw blurRad="38100" dist="38100" dir="2700000" algn="tl">
                    <a:srgbClr val="000000">
                      <a:alpha val="43137"/>
                    </a:srgbClr>
                  </a:outerShdw>
                </a:effectLst>
              </a:rPr>
              <a:t>】</a:t>
            </a:r>
          </a:p>
          <a:p>
            <a:pPr lvl="1" eaLnBrk="1" hangingPunct="1">
              <a:defRPr/>
            </a:pPr>
            <a:r>
              <a:rPr lang="zh-CN" altLang="en-US" b="1" dirty="0">
                <a:effectLst>
                  <a:outerShdw blurRad="38100" dist="38100" dir="2700000" algn="tl">
                    <a:srgbClr val="000000">
                      <a:alpha val="43137"/>
                    </a:srgbClr>
                  </a:outerShdw>
                </a:effectLst>
              </a:rPr>
              <a:t>数据挖掘针对的数据对象，一般都不是精心设计的。是</a:t>
            </a:r>
            <a:r>
              <a:rPr lang="zh-CN" altLang="en-US" b="1" dirty="0">
                <a:solidFill>
                  <a:srgbClr val="FF0000"/>
                </a:solidFill>
                <a:effectLst>
                  <a:outerShdw blurRad="38100" dist="38100" dir="2700000" algn="tl">
                    <a:srgbClr val="000000">
                      <a:alpha val="43137"/>
                    </a:srgbClr>
                  </a:outerShdw>
                </a:effectLst>
              </a:rPr>
              <a:t>时机性样本（</a:t>
            </a:r>
            <a:r>
              <a:rPr lang="en-US" altLang="zh-CN" b="1" dirty="0">
                <a:solidFill>
                  <a:srgbClr val="FF0000"/>
                </a:solidFill>
                <a:effectLst>
                  <a:outerShdw blurRad="38100" dist="38100" dir="2700000" algn="tl">
                    <a:srgbClr val="000000">
                      <a:alpha val="43137"/>
                    </a:srgbClr>
                  </a:outerShdw>
                </a:effectLst>
              </a:rPr>
              <a:t>opportunistic sample</a:t>
            </a:r>
            <a:r>
              <a:rPr lang="zh-CN" altLang="en-US" b="1" dirty="0">
                <a:solidFill>
                  <a:srgbClr val="FF0000"/>
                </a:solidFill>
                <a:effectLst>
                  <a:outerShdw blurRad="38100" dist="38100" dir="2700000" algn="tl">
                    <a:srgbClr val="000000">
                      <a:alpha val="43137"/>
                    </a:srgbClr>
                  </a:outerShdw>
                </a:effectLst>
              </a:rPr>
              <a:t>），不是随机样本（</a:t>
            </a:r>
            <a:r>
              <a:rPr lang="en-US" altLang="zh-CN" b="1" dirty="0">
                <a:solidFill>
                  <a:srgbClr val="FF0000"/>
                </a:solidFill>
                <a:effectLst>
                  <a:outerShdw blurRad="38100" dist="38100" dir="2700000" algn="tl">
                    <a:srgbClr val="000000">
                      <a:alpha val="43137"/>
                    </a:srgbClr>
                  </a:outerShdw>
                </a:effectLst>
              </a:rPr>
              <a:t>random sample</a:t>
            </a:r>
            <a:r>
              <a:rPr lang="zh-CN" altLang="en-US" b="1" dirty="0">
                <a:solidFill>
                  <a:srgbClr val="FF0000"/>
                </a:solidFill>
                <a:effectLst>
                  <a:outerShdw blurRad="38100" dist="38100" dir="2700000" algn="tl">
                    <a:srgbClr val="000000">
                      <a:alpha val="43137"/>
                    </a:srgbClr>
                  </a:outerShdw>
                </a:effectLst>
              </a:rPr>
              <a:t>）</a:t>
            </a:r>
            <a:endParaRPr lang="en-US" altLang="zh-CN" b="1" dirty="0">
              <a:solidFill>
                <a:srgbClr val="FF0000"/>
              </a:solidFill>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数据挖掘针对的数据对象，涉及非传统的数据类型和数据分布。</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60</a:t>
            </a:fld>
            <a:endParaRPr lang="zh-CN"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数据挖掘的任务</a:t>
            </a:r>
          </a:p>
        </p:txBody>
      </p:sp>
      <p:sp>
        <p:nvSpPr>
          <p:cNvPr id="53251"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预测任务</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根据其他属性（说明变量，自变量）的值，预测特定属性（目标变量、因变量）的值</a:t>
            </a:r>
            <a:endParaRPr lang="en-US" altLang="zh-CN" b="1" dirty="0">
              <a:effectLst>
                <a:outerShdw blurRad="38100" dist="38100" dir="2700000" algn="tl">
                  <a:srgbClr val="000000">
                    <a:alpha val="43137"/>
                  </a:srgbClr>
                </a:outerShdw>
              </a:effectLst>
            </a:endParaRPr>
          </a:p>
          <a:p>
            <a:pPr eaLnBrk="1" hangingPunct="1">
              <a:defRPr/>
            </a:pPr>
            <a:r>
              <a:rPr lang="zh-CN" altLang="en-US" b="1" dirty="0">
                <a:effectLst>
                  <a:outerShdw blurRad="38100" dist="38100" dir="2700000" algn="tl">
                    <a:srgbClr val="000000">
                      <a:alpha val="43137"/>
                    </a:srgbClr>
                  </a:outerShdw>
                </a:effectLst>
              </a:rPr>
              <a:t>描述任务</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导出概括数据中潜在联系的模式（相关、趋势、聚类、轨迹和异常），探查性的，需要后处理技术验证和解释结果。</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61</a:t>
            </a:fld>
            <a:endParaRPr lang="zh-CN"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数据挖掘的任务</a:t>
            </a:r>
          </a:p>
        </p:txBody>
      </p:sp>
      <p:sp>
        <p:nvSpPr>
          <p:cNvPr id="54275"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预测建模（</a:t>
            </a:r>
            <a:r>
              <a:rPr lang="en-US" altLang="zh-CN" b="1" dirty="0">
                <a:effectLst>
                  <a:outerShdw blurRad="38100" dist="38100" dir="2700000" algn="tl">
                    <a:srgbClr val="000000">
                      <a:alpha val="43137"/>
                    </a:srgbClr>
                  </a:outerShdw>
                </a:effectLst>
              </a:rPr>
              <a:t>predictive modeling</a:t>
            </a:r>
            <a:r>
              <a:rPr lang="zh-CN" altLang="en-US" b="1" dirty="0">
                <a:effectLst>
                  <a:outerShdw blurRad="38100" dist="38100" dir="2700000" algn="tl">
                    <a:srgbClr val="000000">
                      <a:alpha val="43137"/>
                    </a:srgbClr>
                  </a:outerShdw>
                </a:effectLst>
              </a:rPr>
              <a:t>）</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以自变量函数的方式，对目标变量 建模</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分类（</a:t>
            </a:r>
            <a:r>
              <a:rPr lang="en-US" altLang="zh-CN" b="1" dirty="0">
                <a:effectLst>
                  <a:outerShdw blurRad="38100" dist="38100" dir="2700000" algn="tl">
                    <a:srgbClr val="000000">
                      <a:alpha val="43137"/>
                    </a:srgbClr>
                  </a:outerShdw>
                </a:effectLst>
              </a:rPr>
              <a:t>classification</a:t>
            </a:r>
            <a:r>
              <a:rPr lang="zh-CN" altLang="en-US" b="1" dirty="0">
                <a:effectLst>
                  <a:outerShdw blurRad="38100" dist="38100" dir="2700000" algn="tl">
                    <a:srgbClr val="000000">
                      <a:alpha val="43137"/>
                    </a:srgbClr>
                  </a:outerShdw>
                </a:effectLst>
              </a:rPr>
              <a:t>）</a:t>
            </a:r>
            <a:endParaRPr lang="en-US" altLang="zh-CN" b="1" dirty="0">
              <a:effectLst>
                <a:outerShdw blurRad="38100" dist="38100" dir="2700000" algn="tl">
                  <a:srgbClr val="000000">
                    <a:alpha val="43137"/>
                  </a:srgbClr>
                </a:outerShdw>
              </a:effectLst>
            </a:endParaRPr>
          </a:p>
          <a:p>
            <a:pPr lvl="2" eaLnBrk="1" hangingPunct="1">
              <a:defRPr/>
            </a:pPr>
            <a:r>
              <a:rPr lang="zh-CN" altLang="en-US" b="1" dirty="0">
                <a:effectLst>
                  <a:outerShdw blurRad="38100" dist="38100" dir="2700000" algn="tl">
                    <a:srgbClr val="000000">
                      <a:alpha val="43137"/>
                    </a:srgbClr>
                  </a:outerShdw>
                </a:effectLst>
              </a:rPr>
              <a:t>预测离散的目标变量</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回归（</a:t>
            </a:r>
            <a:r>
              <a:rPr lang="en-US" altLang="zh-CN" b="1" dirty="0">
                <a:effectLst>
                  <a:outerShdw blurRad="38100" dist="38100" dir="2700000" algn="tl">
                    <a:srgbClr val="000000">
                      <a:alpha val="43137"/>
                    </a:srgbClr>
                  </a:outerShdw>
                </a:effectLst>
              </a:rPr>
              <a:t>regression</a:t>
            </a:r>
            <a:r>
              <a:rPr lang="zh-CN" altLang="en-US" b="1" dirty="0">
                <a:effectLst>
                  <a:outerShdw blurRad="38100" dist="38100" dir="2700000" algn="tl">
                    <a:srgbClr val="000000">
                      <a:alpha val="43137"/>
                    </a:srgbClr>
                  </a:outerShdw>
                </a:effectLst>
              </a:rPr>
              <a:t>）</a:t>
            </a:r>
            <a:endParaRPr lang="en-US" altLang="zh-CN" b="1" dirty="0">
              <a:effectLst>
                <a:outerShdw blurRad="38100" dist="38100" dir="2700000" algn="tl">
                  <a:srgbClr val="000000">
                    <a:alpha val="43137"/>
                  </a:srgbClr>
                </a:outerShdw>
              </a:effectLst>
            </a:endParaRPr>
          </a:p>
          <a:p>
            <a:pPr lvl="2" eaLnBrk="1" hangingPunct="1">
              <a:defRPr/>
            </a:pPr>
            <a:r>
              <a:rPr lang="zh-CN" altLang="en-US" b="1" dirty="0">
                <a:effectLst>
                  <a:outerShdw blurRad="38100" dist="38100" dir="2700000" algn="tl">
                    <a:srgbClr val="000000">
                      <a:alpha val="43137"/>
                    </a:srgbClr>
                  </a:outerShdw>
                </a:effectLst>
              </a:rPr>
              <a:t>预测连续的目标变量</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目标都是训练一个模型，使预测的目标变量与实际值之间误差最小。</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62</a:t>
            </a:fld>
            <a:endParaRPr lang="zh-CN"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pPr eaLnBrk="1" hangingPunct="1">
              <a:defRPr/>
            </a:pPr>
            <a:r>
              <a:rPr lang="zh-CN" altLang="en-US" b="1">
                <a:effectLst>
                  <a:outerShdw blurRad="38100" dist="38100" dir="2700000" algn="tl">
                    <a:srgbClr val="000000">
                      <a:alpha val="43137"/>
                    </a:srgbClr>
                  </a:outerShdw>
                </a:effectLst>
              </a:rPr>
              <a:t>数据挖掘的任务</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63</a:t>
            </a:fld>
            <a:endParaRPr lang="zh-CN" altLang="zh-CN"/>
          </a:p>
        </p:txBody>
      </p:sp>
      <p:sp>
        <p:nvSpPr>
          <p:cNvPr id="4" name="内容占位符 3">
            <a:extLst>
              <a:ext uri="{FF2B5EF4-FFF2-40B4-BE49-F238E27FC236}">
                <a16:creationId xmlns:a16="http://schemas.microsoft.com/office/drawing/2014/main" id="{4612F060-9BE8-44AA-A349-7B80E6097AC2}"/>
              </a:ext>
            </a:extLst>
          </p:cNvPr>
          <p:cNvSpPr>
            <a:spLocks noGrp="1"/>
          </p:cNvSpPr>
          <p:nvPr>
            <p:ph sz="quarter" idx="1"/>
          </p:nvPr>
        </p:nvSpPr>
        <p:spPr/>
        <p:txBody>
          <a:bodyPr/>
          <a:lstStyle/>
          <a:p>
            <a:pPr marL="0" indent="0">
              <a:buNone/>
            </a:pPr>
            <a:r>
              <a:rPr lang="zh-CN" altLang="en-US" dirty="0"/>
              <a:t>分类</a:t>
            </a:r>
          </a:p>
        </p:txBody>
      </p:sp>
      <p:pic>
        <p:nvPicPr>
          <p:cNvPr id="6" name="图片 5">
            <a:extLst>
              <a:ext uri="{FF2B5EF4-FFF2-40B4-BE49-F238E27FC236}">
                <a16:creationId xmlns:a16="http://schemas.microsoft.com/office/drawing/2014/main" id="{0003F92A-91D1-42D7-8EAC-45674A1D5BE8}"/>
              </a:ext>
            </a:extLst>
          </p:cNvPr>
          <p:cNvPicPr>
            <a:picLocks noChangeAspect="1"/>
          </p:cNvPicPr>
          <p:nvPr/>
        </p:nvPicPr>
        <p:blipFill>
          <a:blip r:embed="rId2"/>
          <a:stretch>
            <a:fillRect/>
          </a:stretch>
        </p:blipFill>
        <p:spPr>
          <a:xfrm>
            <a:off x="1669284" y="1767455"/>
            <a:ext cx="5951736" cy="4442845"/>
          </a:xfrm>
          <a:prstGeom prst="rect">
            <a:avLst/>
          </a:prstGeom>
        </p:spPr>
      </p:pic>
    </p:spTree>
    <p:extLst>
      <p:ext uri="{BB962C8B-B14F-4D97-AF65-F5344CB8AC3E}">
        <p14:creationId xmlns:p14="http://schemas.microsoft.com/office/powerpoint/2010/main" val="380777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pPr eaLnBrk="1" hangingPunct="1">
              <a:defRPr/>
            </a:pPr>
            <a:endParaRPr lang="zh-CN" altLang="en-US" b="1">
              <a:effectLst>
                <a:outerShdw blurRad="38100" dist="38100" dir="2700000" algn="tl">
                  <a:srgbClr val="000000">
                    <a:alpha val="43137"/>
                  </a:srgbClr>
                </a:outerShdw>
              </a:effectLst>
            </a:endParaRPr>
          </a:p>
        </p:txBody>
      </p:sp>
      <p:sp>
        <p:nvSpPr>
          <p:cNvPr id="55299" name="内容占位符 2"/>
          <p:cNvSpPr>
            <a:spLocks noGrp="1"/>
          </p:cNvSpPr>
          <p:nvPr>
            <p:ph idx="1"/>
          </p:nvPr>
        </p:nvSpPr>
        <p:spPr/>
        <p:txBody>
          <a:bodyPr/>
          <a:lstStyle/>
          <a:p>
            <a:pPr eaLnBrk="1" hangingPunct="1">
              <a:defRPr/>
            </a:pPr>
            <a:r>
              <a:rPr lang="en-US" altLang="zh-CN" b="1">
                <a:effectLst>
                  <a:outerShdw blurRad="38100" dist="38100" dir="2700000" algn="tl">
                    <a:srgbClr val="000000">
                      <a:alpha val="43137"/>
                    </a:srgbClr>
                  </a:outerShdw>
                </a:effectLst>
              </a:rPr>
              <a:t>Iris</a:t>
            </a:r>
            <a:r>
              <a:rPr lang="zh-CN" altLang="en-US" b="1">
                <a:effectLst>
                  <a:outerShdw blurRad="38100" dist="38100" dir="2700000" algn="tl">
                    <a:srgbClr val="000000">
                      <a:alpha val="43137"/>
                    </a:srgbClr>
                  </a:outerShdw>
                </a:effectLst>
              </a:rPr>
              <a:t>数据集是常用的分类实验数据集，由</a:t>
            </a:r>
            <a:r>
              <a:rPr lang="en-US" altLang="zh-CN" b="1">
                <a:effectLst>
                  <a:outerShdw blurRad="38100" dist="38100" dir="2700000" algn="tl">
                    <a:srgbClr val="000000">
                      <a:alpha val="43137"/>
                    </a:srgbClr>
                  </a:outerShdw>
                </a:effectLst>
              </a:rPr>
              <a:t>Fisher, 1936</a:t>
            </a:r>
            <a:r>
              <a:rPr lang="zh-CN" altLang="en-US" b="1">
                <a:effectLst>
                  <a:outerShdw blurRad="38100" dist="38100" dir="2700000" algn="tl">
                    <a:srgbClr val="000000">
                      <a:alpha val="43137"/>
                    </a:srgbClr>
                  </a:outerShdw>
                </a:effectLst>
              </a:rPr>
              <a:t>收集整理。</a:t>
            </a:r>
            <a:endParaRPr lang="en-US" altLang="zh-CN" b="1">
              <a:effectLst>
                <a:outerShdw blurRad="38100" dist="38100" dir="2700000" algn="tl">
                  <a:srgbClr val="000000">
                    <a:alpha val="43137"/>
                  </a:srgbClr>
                </a:outerShdw>
              </a:effectLst>
            </a:endParaRPr>
          </a:p>
          <a:p>
            <a:pPr eaLnBrk="1" hangingPunct="1">
              <a:defRPr/>
            </a:pPr>
            <a:endParaRPr lang="en-US" altLang="zh-CN" b="1">
              <a:effectLst>
                <a:outerShdw blurRad="38100" dist="38100" dir="2700000" algn="tl">
                  <a:srgbClr val="000000">
                    <a:alpha val="43137"/>
                  </a:srgbClr>
                </a:outerShdw>
              </a:effectLst>
            </a:endParaRPr>
          </a:p>
          <a:p>
            <a:pPr eaLnBrk="1" hangingPunct="1">
              <a:defRPr/>
            </a:pPr>
            <a:r>
              <a:rPr lang="en-US" altLang="zh-CN" b="1">
                <a:effectLst>
                  <a:outerShdw blurRad="38100" dist="38100" dir="2700000" algn="tl">
                    <a:srgbClr val="000000">
                      <a:alpha val="43137"/>
                    </a:srgbClr>
                  </a:outerShdw>
                </a:effectLst>
              </a:rPr>
              <a:t>Iris</a:t>
            </a:r>
            <a:r>
              <a:rPr lang="zh-CN" altLang="en-US" b="1">
                <a:effectLst>
                  <a:outerShdw blurRad="38100" dist="38100" dir="2700000" algn="tl">
                    <a:srgbClr val="000000">
                      <a:alpha val="43137"/>
                    </a:srgbClr>
                  </a:outerShdw>
                </a:effectLst>
              </a:rPr>
              <a:t>也称鸢尾花卉数据集，是一类多重变量分析的数据集。</a:t>
            </a:r>
            <a:endParaRPr lang="en-US" altLang="zh-CN" b="1">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64</a:t>
            </a:fld>
            <a:endParaRPr lang="zh-CN"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pPr eaLnBrk="1" hangingPunct="1">
              <a:defRPr/>
            </a:pPr>
            <a:endParaRPr lang="zh-CN" altLang="en-US" b="1">
              <a:effectLst>
                <a:outerShdw blurRad="38100" dist="38100" dir="2700000" algn="tl">
                  <a:srgbClr val="000000">
                    <a:alpha val="43137"/>
                  </a:srgbClr>
                </a:outerShdw>
              </a:effectLst>
            </a:endParaRPr>
          </a:p>
        </p:txBody>
      </p:sp>
      <p:sp>
        <p:nvSpPr>
          <p:cNvPr id="56323" name="内容占位符 2"/>
          <p:cNvSpPr>
            <a:spLocks noGrp="1"/>
          </p:cNvSpPr>
          <p:nvPr>
            <p:ph idx="1"/>
          </p:nvPr>
        </p:nvSpPr>
        <p:spPr/>
        <p:txBody>
          <a:bodyPr/>
          <a:lstStyle/>
          <a:p>
            <a:pPr eaLnBrk="1" hangingPunct="1">
              <a:defRPr/>
            </a:pPr>
            <a:r>
              <a:rPr lang="zh-CN" altLang="en-US" b="1">
                <a:effectLst>
                  <a:outerShdw blurRad="38100" dist="38100" dir="2700000" algn="tl">
                    <a:srgbClr val="000000">
                      <a:alpha val="43137"/>
                    </a:srgbClr>
                  </a:outerShdw>
                </a:effectLst>
              </a:rPr>
              <a:t>数据集包含</a:t>
            </a:r>
            <a:r>
              <a:rPr lang="en-US" altLang="zh-CN" b="1">
                <a:effectLst>
                  <a:outerShdw blurRad="38100" dist="38100" dir="2700000" algn="tl">
                    <a:srgbClr val="000000">
                      <a:alpha val="43137"/>
                    </a:srgbClr>
                  </a:outerShdw>
                </a:effectLst>
              </a:rPr>
              <a:t>150</a:t>
            </a:r>
            <a:r>
              <a:rPr lang="zh-CN" altLang="en-US" b="1">
                <a:effectLst>
                  <a:outerShdw blurRad="38100" dist="38100" dir="2700000" algn="tl">
                    <a:srgbClr val="000000">
                      <a:alpha val="43137"/>
                    </a:srgbClr>
                  </a:outerShdw>
                </a:effectLst>
              </a:rPr>
              <a:t>个数据集，分为</a:t>
            </a:r>
            <a:r>
              <a:rPr lang="en-US" altLang="zh-CN" b="1">
                <a:effectLst>
                  <a:outerShdw blurRad="38100" dist="38100" dir="2700000" algn="tl">
                    <a:srgbClr val="000000">
                      <a:alpha val="43137"/>
                    </a:srgbClr>
                  </a:outerShdw>
                </a:effectLst>
              </a:rPr>
              <a:t>3</a:t>
            </a:r>
            <a:r>
              <a:rPr lang="zh-CN" altLang="en-US" b="1">
                <a:effectLst>
                  <a:outerShdw blurRad="38100" dist="38100" dir="2700000" algn="tl">
                    <a:srgbClr val="000000">
                      <a:alpha val="43137"/>
                    </a:srgbClr>
                  </a:outerShdw>
                </a:effectLst>
              </a:rPr>
              <a:t>类，每类</a:t>
            </a:r>
            <a:r>
              <a:rPr lang="en-US" altLang="zh-CN" b="1">
                <a:effectLst>
                  <a:outerShdw blurRad="38100" dist="38100" dir="2700000" algn="tl">
                    <a:srgbClr val="000000">
                      <a:alpha val="43137"/>
                    </a:srgbClr>
                  </a:outerShdw>
                </a:effectLst>
              </a:rPr>
              <a:t>50</a:t>
            </a:r>
            <a:r>
              <a:rPr lang="zh-CN" altLang="en-US" b="1">
                <a:effectLst>
                  <a:outerShdw blurRad="38100" dist="38100" dir="2700000" algn="tl">
                    <a:srgbClr val="000000">
                      <a:alpha val="43137"/>
                    </a:srgbClr>
                  </a:outerShdw>
                </a:effectLst>
              </a:rPr>
              <a:t>个数据，每个数据包含</a:t>
            </a:r>
            <a:r>
              <a:rPr lang="en-US" altLang="zh-CN" b="1">
                <a:effectLst>
                  <a:outerShdw blurRad="38100" dist="38100" dir="2700000" algn="tl">
                    <a:srgbClr val="000000">
                      <a:alpha val="43137"/>
                    </a:srgbClr>
                  </a:outerShdw>
                </a:effectLst>
              </a:rPr>
              <a:t>4</a:t>
            </a:r>
            <a:r>
              <a:rPr lang="zh-CN" altLang="en-US" b="1">
                <a:effectLst>
                  <a:outerShdw blurRad="38100" dist="38100" dir="2700000" algn="tl">
                    <a:srgbClr val="000000">
                      <a:alpha val="43137"/>
                    </a:srgbClr>
                  </a:outerShdw>
                </a:effectLst>
              </a:rPr>
              <a:t>个属性。</a:t>
            </a:r>
            <a:endParaRPr lang="en-US" altLang="zh-CN" b="1">
              <a:effectLst>
                <a:outerShdw blurRad="38100" dist="38100" dir="2700000" algn="tl">
                  <a:srgbClr val="000000">
                    <a:alpha val="43137"/>
                  </a:srgbClr>
                </a:outerShdw>
              </a:effectLst>
            </a:endParaRPr>
          </a:p>
          <a:p>
            <a:pPr eaLnBrk="1" hangingPunct="1">
              <a:defRPr/>
            </a:pPr>
            <a:endParaRPr lang="en-US" altLang="zh-CN" b="1">
              <a:effectLst>
                <a:outerShdw blurRad="38100" dist="38100" dir="2700000" algn="tl">
                  <a:srgbClr val="000000">
                    <a:alpha val="43137"/>
                  </a:srgbClr>
                </a:outerShdw>
              </a:effectLst>
            </a:endParaRPr>
          </a:p>
          <a:p>
            <a:pPr eaLnBrk="1" hangingPunct="1">
              <a:defRPr/>
            </a:pPr>
            <a:r>
              <a:rPr lang="zh-CN" altLang="en-US" b="1">
                <a:effectLst>
                  <a:outerShdw blurRad="38100" dist="38100" dir="2700000" algn="tl">
                    <a:srgbClr val="000000">
                      <a:alpha val="43137"/>
                    </a:srgbClr>
                  </a:outerShdw>
                </a:effectLst>
              </a:rPr>
              <a:t>可通过花萼长度，花萼宽度，花瓣长度，花瓣宽度</a:t>
            </a:r>
            <a:r>
              <a:rPr lang="en-US" altLang="zh-CN" b="1">
                <a:effectLst>
                  <a:outerShdw blurRad="38100" dist="38100" dir="2700000" algn="tl">
                    <a:srgbClr val="000000">
                      <a:alpha val="43137"/>
                    </a:srgbClr>
                  </a:outerShdw>
                </a:effectLst>
              </a:rPr>
              <a:t>4</a:t>
            </a:r>
            <a:r>
              <a:rPr lang="zh-CN" altLang="en-US" b="1">
                <a:effectLst>
                  <a:outerShdw blurRad="38100" dist="38100" dir="2700000" algn="tl">
                    <a:srgbClr val="000000">
                      <a:alpha val="43137"/>
                    </a:srgbClr>
                  </a:outerShdw>
                </a:effectLst>
              </a:rPr>
              <a:t>个属性预测鸢尾花卉属于（</a:t>
            </a:r>
            <a:r>
              <a:rPr lang="en-US" altLang="zh-CN" b="1">
                <a:effectLst>
                  <a:outerShdw blurRad="38100" dist="38100" dir="2700000" algn="tl">
                    <a:srgbClr val="000000">
                      <a:alpha val="43137"/>
                    </a:srgbClr>
                  </a:outerShdw>
                </a:effectLst>
              </a:rPr>
              <a:t>Setosa</a:t>
            </a:r>
            <a:r>
              <a:rPr lang="zh-CN" altLang="en-US" b="1">
                <a:effectLst>
                  <a:outerShdw blurRad="38100" dist="38100" dir="2700000" algn="tl">
                    <a:srgbClr val="000000">
                      <a:alpha val="43137"/>
                    </a:srgbClr>
                  </a:outerShdw>
                </a:effectLst>
              </a:rPr>
              <a:t>，</a:t>
            </a:r>
            <a:r>
              <a:rPr lang="en-US" altLang="zh-CN" b="1">
                <a:effectLst>
                  <a:outerShdw blurRad="38100" dist="38100" dir="2700000" algn="tl">
                    <a:srgbClr val="000000">
                      <a:alpha val="43137"/>
                    </a:srgbClr>
                  </a:outerShdw>
                </a:effectLst>
              </a:rPr>
              <a:t>Versicolour</a:t>
            </a:r>
            <a:r>
              <a:rPr lang="zh-CN" altLang="en-US" b="1">
                <a:effectLst>
                  <a:outerShdw blurRad="38100" dist="38100" dir="2700000" algn="tl">
                    <a:srgbClr val="000000">
                      <a:alpha val="43137"/>
                    </a:srgbClr>
                  </a:outerShdw>
                </a:effectLst>
              </a:rPr>
              <a:t>，</a:t>
            </a:r>
            <a:r>
              <a:rPr lang="en-US" altLang="zh-CN" b="1">
                <a:effectLst>
                  <a:outerShdw blurRad="38100" dist="38100" dir="2700000" algn="tl">
                    <a:srgbClr val="000000">
                      <a:alpha val="43137"/>
                    </a:srgbClr>
                  </a:outerShdw>
                </a:effectLst>
              </a:rPr>
              <a:t>Virginica</a:t>
            </a:r>
            <a:r>
              <a:rPr lang="zh-CN" altLang="en-US" b="1">
                <a:effectLst>
                  <a:outerShdw blurRad="38100" dist="38100" dir="2700000" algn="tl">
                    <a:srgbClr val="000000">
                      <a:alpha val="43137"/>
                    </a:srgbClr>
                  </a:outerShdw>
                </a:effectLst>
              </a:rPr>
              <a:t>）三个种类中的哪一类。</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65</a:t>
            </a:fld>
            <a:endParaRPr lang="zh-CN"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pPr eaLnBrk="1" hangingPunct="1">
              <a:defRPr/>
            </a:pPr>
            <a:endParaRPr lang="zh-CN" altLang="en-US" b="1">
              <a:effectLst>
                <a:outerShdw blurRad="38100" dist="38100" dir="2700000" algn="tl">
                  <a:srgbClr val="000000">
                    <a:alpha val="43137"/>
                  </a:srgbClr>
                </a:outerShdw>
              </a:effectLst>
            </a:endParaRPr>
          </a:p>
        </p:txBody>
      </p:sp>
      <p:sp>
        <p:nvSpPr>
          <p:cNvPr id="57347" name="内容占位符 2"/>
          <p:cNvSpPr>
            <a:spLocks noGrp="1"/>
          </p:cNvSpPr>
          <p:nvPr>
            <p:ph idx="1"/>
          </p:nvPr>
        </p:nvSpPr>
        <p:spPr/>
        <p:txBody>
          <a:bodyPr/>
          <a:lstStyle/>
          <a:p>
            <a:pPr eaLnBrk="1" hangingPunct="1">
              <a:defRPr/>
            </a:pPr>
            <a:r>
              <a:rPr lang="en-US" altLang="zh-CN" b="1" dirty="0">
                <a:effectLst>
                  <a:outerShdw blurRad="38100" dist="38100" dir="2700000" algn="tl">
                    <a:srgbClr val="000000">
                      <a:alpha val="43137"/>
                    </a:srgbClr>
                  </a:outerShdw>
                </a:effectLst>
              </a:rPr>
              <a:t>iris</a:t>
            </a:r>
            <a:r>
              <a:rPr lang="zh-CN" altLang="en-US" b="1" dirty="0">
                <a:effectLst>
                  <a:outerShdw blurRad="38100" dist="38100" dir="2700000" algn="tl">
                    <a:srgbClr val="000000">
                      <a:alpha val="43137"/>
                    </a:srgbClr>
                  </a:outerShdw>
                </a:effectLst>
              </a:rPr>
              <a:t>以鸢尾花的特征作为数据来源，常用在分类操作中。</a:t>
            </a:r>
            <a:endParaRPr lang="en-US" altLang="zh-CN" b="1" dirty="0">
              <a:effectLst>
                <a:outerShdw blurRad="38100" dist="38100" dir="2700000" algn="tl">
                  <a:srgbClr val="000000">
                    <a:alpha val="43137"/>
                  </a:srgbClr>
                </a:outerShdw>
              </a:effectLst>
            </a:endParaRPr>
          </a:p>
          <a:p>
            <a:pPr eaLnBrk="1" hangingPunct="1">
              <a:defRPr/>
            </a:pPr>
            <a:r>
              <a:rPr lang="zh-CN" altLang="en-US" b="1" dirty="0">
                <a:effectLst>
                  <a:outerShdw blurRad="38100" dist="38100" dir="2700000" algn="tl">
                    <a:srgbClr val="000000">
                      <a:alpha val="43137"/>
                    </a:srgbClr>
                  </a:outerShdw>
                </a:effectLst>
              </a:rPr>
              <a:t>该数据集由</a:t>
            </a:r>
            <a:r>
              <a:rPr lang="en-US" altLang="zh-CN" b="1" dirty="0">
                <a:effectLst>
                  <a:outerShdw blurRad="38100" dist="38100" dir="2700000" algn="tl">
                    <a:srgbClr val="000000">
                      <a:alpha val="43137"/>
                    </a:srgbClr>
                  </a:outerShdw>
                </a:effectLst>
              </a:rPr>
              <a:t>3</a:t>
            </a:r>
            <a:r>
              <a:rPr lang="zh-CN" altLang="en-US" b="1" dirty="0">
                <a:effectLst>
                  <a:outerShdw blurRad="38100" dist="38100" dir="2700000" algn="tl">
                    <a:srgbClr val="000000">
                      <a:alpha val="43137"/>
                    </a:srgbClr>
                  </a:outerShdw>
                </a:effectLst>
              </a:rPr>
              <a:t>种不同类型的鸢尾花的</a:t>
            </a:r>
            <a:r>
              <a:rPr lang="en-US" altLang="zh-CN" b="1" dirty="0">
                <a:effectLst>
                  <a:outerShdw blurRad="38100" dist="38100" dir="2700000" algn="tl">
                    <a:srgbClr val="000000">
                      <a:alpha val="43137"/>
                    </a:srgbClr>
                  </a:outerShdw>
                </a:effectLst>
              </a:rPr>
              <a:t>50</a:t>
            </a:r>
            <a:r>
              <a:rPr lang="zh-CN" altLang="en-US" b="1" dirty="0">
                <a:effectLst>
                  <a:outerShdw blurRad="38100" dist="38100" dir="2700000" algn="tl">
                    <a:srgbClr val="000000">
                      <a:alpha val="43137"/>
                    </a:srgbClr>
                  </a:outerShdw>
                </a:effectLst>
              </a:rPr>
              <a:t>个样本数据构成。</a:t>
            </a:r>
            <a:endParaRPr lang="en-US" altLang="zh-CN" b="1" dirty="0">
              <a:effectLst>
                <a:outerShdw blurRad="38100" dist="38100" dir="2700000" algn="tl">
                  <a:srgbClr val="000000">
                    <a:alpha val="43137"/>
                  </a:srgbClr>
                </a:outerShdw>
              </a:effectLst>
            </a:endParaRPr>
          </a:p>
          <a:p>
            <a:pPr eaLnBrk="1" hangingPunct="1">
              <a:defRPr/>
            </a:pPr>
            <a:r>
              <a:rPr lang="zh-CN" altLang="en-US" b="1" dirty="0">
                <a:effectLst>
                  <a:outerShdw blurRad="38100" dist="38100" dir="2700000" algn="tl">
                    <a:srgbClr val="000000">
                      <a:alpha val="43137"/>
                    </a:srgbClr>
                  </a:outerShdw>
                </a:effectLst>
              </a:rPr>
              <a:t>其中的一个种类与另外两个种类是</a:t>
            </a:r>
            <a:r>
              <a:rPr lang="zh-CN" altLang="en-US" b="1" dirty="0">
                <a:solidFill>
                  <a:srgbClr val="FF0000"/>
                </a:solidFill>
                <a:effectLst>
                  <a:outerShdw blurRad="38100" dist="38100" dir="2700000" algn="tl">
                    <a:srgbClr val="000000">
                      <a:alpha val="43137"/>
                    </a:srgbClr>
                  </a:outerShdw>
                </a:effectLst>
              </a:rPr>
              <a:t>线性可分离</a:t>
            </a:r>
            <a:r>
              <a:rPr lang="zh-CN" altLang="en-US" b="1" dirty="0">
                <a:effectLst>
                  <a:outerShdw blurRad="38100" dist="38100" dir="2700000" algn="tl">
                    <a:srgbClr val="000000">
                      <a:alpha val="43137"/>
                    </a:srgbClr>
                  </a:outerShdw>
                </a:effectLst>
              </a:rPr>
              <a:t>的，后两个种类是</a:t>
            </a:r>
            <a:r>
              <a:rPr lang="zh-CN" altLang="en-US" b="1" dirty="0">
                <a:solidFill>
                  <a:srgbClr val="FF0000"/>
                </a:solidFill>
                <a:effectLst>
                  <a:outerShdw blurRad="38100" dist="38100" dir="2700000" algn="tl">
                    <a:srgbClr val="000000">
                      <a:alpha val="43137"/>
                    </a:srgbClr>
                  </a:outerShdw>
                </a:effectLst>
              </a:rPr>
              <a:t>非线性可分离</a:t>
            </a:r>
            <a:r>
              <a:rPr lang="zh-CN" altLang="en-US" b="1" dirty="0">
                <a:effectLst>
                  <a:outerShdw blurRad="38100" dist="38100" dir="2700000" algn="tl">
                    <a:srgbClr val="000000">
                      <a:alpha val="43137"/>
                    </a:srgbClr>
                  </a:outerShdw>
                </a:effectLst>
              </a:rPr>
              <a:t>的。</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66</a:t>
            </a:fld>
            <a:endParaRPr lang="zh-CN"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pPr eaLnBrk="1" hangingPunct="1">
              <a:defRPr/>
            </a:pPr>
            <a:endParaRPr lang="zh-CN" altLang="en-US" b="1">
              <a:effectLst>
                <a:outerShdw blurRad="38100" dist="38100" dir="2700000" algn="tl">
                  <a:srgbClr val="000000">
                    <a:alpha val="43137"/>
                  </a:srgbClr>
                </a:outerShdw>
              </a:effectLst>
            </a:endParaRPr>
          </a:p>
        </p:txBody>
      </p:sp>
      <p:sp>
        <p:nvSpPr>
          <p:cNvPr id="58371" name="内容占位符 2"/>
          <p:cNvSpPr>
            <a:spLocks noGrp="1"/>
          </p:cNvSpPr>
          <p:nvPr>
            <p:ph idx="1"/>
          </p:nvPr>
        </p:nvSpPr>
        <p:spPr/>
        <p:txBody>
          <a:bodyPr>
            <a:normAutofit fontScale="92500"/>
          </a:bodyPr>
          <a:lstStyle/>
          <a:p>
            <a:pPr eaLnBrk="1" hangingPunct="1">
              <a:defRPr/>
            </a:pPr>
            <a:r>
              <a:rPr lang="zh-CN" altLang="en-US" b="1">
                <a:effectLst>
                  <a:outerShdw blurRad="38100" dist="38100" dir="2700000" algn="tl">
                    <a:srgbClr val="000000">
                      <a:alpha val="43137"/>
                    </a:srgbClr>
                  </a:outerShdw>
                </a:effectLst>
              </a:rPr>
              <a:t>该数据集包含了</a:t>
            </a:r>
            <a:r>
              <a:rPr lang="en-US" altLang="zh-CN" b="1">
                <a:effectLst>
                  <a:outerShdw blurRad="38100" dist="38100" dir="2700000" algn="tl">
                    <a:srgbClr val="000000">
                      <a:alpha val="43137"/>
                    </a:srgbClr>
                  </a:outerShdw>
                </a:effectLst>
              </a:rPr>
              <a:t>5</a:t>
            </a:r>
            <a:r>
              <a:rPr lang="zh-CN" altLang="en-US" b="1">
                <a:effectLst>
                  <a:outerShdw blurRad="38100" dist="38100" dir="2700000" algn="tl">
                    <a:srgbClr val="000000">
                      <a:alpha val="43137"/>
                    </a:srgbClr>
                  </a:outerShdw>
                </a:effectLst>
              </a:rPr>
              <a:t>个属性：</a:t>
            </a:r>
          </a:p>
          <a:p>
            <a:pPr eaLnBrk="1" hangingPunct="1">
              <a:defRPr/>
            </a:pPr>
            <a:r>
              <a:rPr lang="en-US" altLang="zh-CN" b="1">
                <a:effectLst>
                  <a:outerShdw blurRad="38100" dist="38100" dir="2700000" algn="tl">
                    <a:srgbClr val="000000">
                      <a:alpha val="43137"/>
                    </a:srgbClr>
                  </a:outerShdw>
                </a:effectLst>
              </a:rPr>
              <a:t>&amp; Sepal.Length</a:t>
            </a:r>
            <a:r>
              <a:rPr lang="zh-CN" altLang="en-US" b="1">
                <a:effectLst>
                  <a:outerShdw blurRad="38100" dist="38100" dir="2700000" algn="tl">
                    <a:srgbClr val="000000">
                      <a:alpha val="43137"/>
                    </a:srgbClr>
                  </a:outerShdw>
                </a:effectLst>
              </a:rPr>
              <a:t>（花萼长度），单位是</a:t>
            </a:r>
            <a:r>
              <a:rPr lang="en-US" altLang="zh-CN" b="1">
                <a:effectLst>
                  <a:outerShdw blurRad="38100" dist="38100" dir="2700000" algn="tl">
                    <a:srgbClr val="000000">
                      <a:alpha val="43137"/>
                    </a:srgbClr>
                  </a:outerShdw>
                </a:effectLst>
              </a:rPr>
              <a:t>cm;</a:t>
            </a:r>
          </a:p>
          <a:p>
            <a:pPr eaLnBrk="1" hangingPunct="1">
              <a:defRPr/>
            </a:pPr>
            <a:r>
              <a:rPr lang="en-US" altLang="zh-CN" b="1">
                <a:effectLst>
                  <a:outerShdw blurRad="38100" dist="38100" dir="2700000" algn="tl">
                    <a:srgbClr val="000000">
                      <a:alpha val="43137"/>
                    </a:srgbClr>
                  </a:outerShdw>
                </a:effectLst>
              </a:rPr>
              <a:t>&amp; Sepal.Width</a:t>
            </a:r>
            <a:r>
              <a:rPr lang="zh-CN" altLang="en-US" b="1">
                <a:effectLst>
                  <a:outerShdw blurRad="38100" dist="38100" dir="2700000" algn="tl">
                    <a:srgbClr val="000000">
                      <a:alpha val="43137"/>
                    </a:srgbClr>
                  </a:outerShdw>
                </a:effectLst>
              </a:rPr>
              <a:t>（花萼宽度），单位是</a:t>
            </a:r>
            <a:r>
              <a:rPr lang="en-US" altLang="zh-CN" b="1">
                <a:effectLst>
                  <a:outerShdw blurRad="38100" dist="38100" dir="2700000" algn="tl">
                    <a:srgbClr val="000000">
                      <a:alpha val="43137"/>
                    </a:srgbClr>
                  </a:outerShdw>
                </a:effectLst>
              </a:rPr>
              <a:t>cm;</a:t>
            </a:r>
          </a:p>
          <a:p>
            <a:pPr eaLnBrk="1" hangingPunct="1">
              <a:defRPr/>
            </a:pPr>
            <a:r>
              <a:rPr lang="en-US" altLang="zh-CN" b="1">
                <a:effectLst>
                  <a:outerShdw blurRad="38100" dist="38100" dir="2700000" algn="tl">
                    <a:srgbClr val="000000">
                      <a:alpha val="43137"/>
                    </a:srgbClr>
                  </a:outerShdw>
                </a:effectLst>
              </a:rPr>
              <a:t>&amp; Petal.Length</a:t>
            </a:r>
            <a:r>
              <a:rPr lang="zh-CN" altLang="en-US" b="1">
                <a:effectLst>
                  <a:outerShdw blurRad="38100" dist="38100" dir="2700000" algn="tl">
                    <a:srgbClr val="000000">
                      <a:alpha val="43137"/>
                    </a:srgbClr>
                  </a:outerShdw>
                </a:effectLst>
              </a:rPr>
              <a:t>（花瓣长度），单位是</a:t>
            </a:r>
            <a:r>
              <a:rPr lang="en-US" altLang="zh-CN" b="1">
                <a:effectLst>
                  <a:outerShdw blurRad="38100" dist="38100" dir="2700000" algn="tl">
                    <a:srgbClr val="000000">
                      <a:alpha val="43137"/>
                    </a:srgbClr>
                  </a:outerShdw>
                </a:effectLst>
              </a:rPr>
              <a:t>cm;</a:t>
            </a:r>
          </a:p>
          <a:p>
            <a:pPr eaLnBrk="1" hangingPunct="1">
              <a:defRPr/>
            </a:pPr>
            <a:r>
              <a:rPr lang="en-US" altLang="zh-CN" b="1">
                <a:effectLst>
                  <a:outerShdw blurRad="38100" dist="38100" dir="2700000" algn="tl">
                    <a:srgbClr val="000000">
                      <a:alpha val="43137"/>
                    </a:srgbClr>
                  </a:outerShdw>
                </a:effectLst>
              </a:rPr>
              <a:t>&amp; Petal.Width</a:t>
            </a:r>
            <a:r>
              <a:rPr lang="zh-CN" altLang="en-US" b="1">
                <a:effectLst>
                  <a:outerShdw blurRad="38100" dist="38100" dir="2700000" algn="tl">
                    <a:srgbClr val="000000">
                      <a:alpha val="43137"/>
                    </a:srgbClr>
                  </a:outerShdw>
                </a:effectLst>
              </a:rPr>
              <a:t>（花瓣宽度），单位是</a:t>
            </a:r>
            <a:r>
              <a:rPr lang="en-US" altLang="zh-CN" b="1">
                <a:effectLst>
                  <a:outerShdw blurRad="38100" dist="38100" dir="2700000" algn="tl">
                    <a:srgbClr val="000000">
                      <a:alpha val="43137"/>
                    </a:srgbClr>
                  </a:outerShdw>
                </a:effectLst>
              </a:rPr>
              <a:t>cm;</a:t>
            </a:r>
          </a:p>
          <a:p>
            <a:pPr eaLnBrk="1" hangingPunct="1">
              <a:defRPr/>
            </a:pPr>
            <a:r>
              <a:rPr lang="en-US" altLang="zh-CN" b="1">
                <a:effectLst>
                  <a:outerShdw blurRad="38100" dist="38100" dir="2700000" algn="tl">
                    <a:srgbClr val="000000">
                      <a:alpha val="43137"/>
                    </a:srgbClr>
                  </a:outerShdw>
                </a:effectLst>
              </a:rPr>
              <a:t>&amp; </a:t>
            </a:r>
            <a:r>
              <a:rPr lang="zh-CN" altLang="en-US" b="1">
                <a:effectLst>
                  <a:outerShdw blurRad="38100" dist="38100" dir="2700000" algn="tl">
                    <a:srgbClr val="000000">
                      <a:alpha val="43137"/>
                    </a:srgbClr>
                  </a:outerShdw>
                </a:effectLst>
              </a:rPr>
              <a:t>种类：</a:t>
            </a:r>
            <a:r>
              <a:rPr lang="en-US" altLang="zh-CN" b="1">
                <a:effectLst>
                  <a:outerShdw blurRad="38100" dist="38100" dir="2700000" algn="tl">
                    <a:srgbClr val="000000">
                      <a:alpha val="43137"/>
                    </a:srgbClr>
                  </a:outerShdw>
                </a:effectLst>
              </a:rPr>
              <a:t>Iris Setosa</a:t>
            </a:r>
            <a:r>
              <a:rPr lang="zh-CN" altLang="en-US" b="1">
                <a:effectLst>
                  <a:outerShdw blurRad="38100" dist="38100" dir="2700000" algn="tl">
                    <a:srgbClr val="000000">
                      <a:alpha val="43137"/>
                    </a:srgbClr>
                  </a:outerShdw>
                </a:effectLst>
              </a:rPr>
              <a:t>（山鸢尾）、</a:t>
            </a:r>
            <a:r>
              <a:rPr lang="en-US" altLang="zh-CN" b="1">
                <a:effectLst>
                  <a:outerShdw blurRad="38100" dist="38100" dir="2700000" algn="tl">
                    <a:srgbClr val="000000">
                      <a:alpha val="43137"/>
                    </a:srgbClr>
                  </a:outerShdw>
                </a:effectLst>
              </a:rPr>
              <a:t>Iris Versicolour</a:t>
            </a:r>
            <a:r>
              <a:rPr lang="zh-CN" altLang="en-US" b="1">
                <a:effectLst>
                  <a:outerShdw blurRad="38100" dist="38100" dir="2700000" algn="tl">
                    <a:srgbClr val="000000">
                      <a:alpha val="43137"/>
                    </a:srgbClr>
                  </a:outerShdw>
                </a:effectLst>
              </a:rPr>
              <a:t>（杂色鸢尾），以及</a:t>
            </a:r>
            <a:r>
              <a:rPr lang="en-US" altLang="zh-CN" b="1">
                <a:effectLst>
                  <a:outerShdw blurRad="38100" dist="38100" dir="2700000" algn="tl">
                    <a:srgbClr val="000000">
                      <a:alpha val="43137"/>
                    </a:srgbClr>
                  </a:outerShdw>
                </a:effectLst>
              </a:rPr>
              <a:t>Iris Virginica</a:t>
            </a:r>
            <a:r>
              <a:rPr lang="zh-CN" altLang="en-US" b="1">
                <a:effectLst>
                  <a:outerShdw blurRad="38100" dist="38100" dir="2700000" algn="tl">
                    <a:srgbClr val="000000">
                      <a:alpha val="43137"/>
                    </a:srgbClr>
                  </a:outerShdw>
                </a:effectLst>
              </a:rPr>
              <a:t>（维吉尼亚鸢尾）。</a:t>
            </a:r>
          </a:p>
          <a:p>
            <a:pPr eaLnBrk="1" hangingPunct="1">
              <a:defRPr/>
            </a:pPr>
            <a:endParaRPr lang="zh-CN" altLang="en-US" b="1">
              <a:effectLst>
                <a:outerShdw blurRad="38100" dist="38100" dir="2700000" algn="tl">
                  <a:srgbClr val="000000">
                    <a:alpha val="43137"/>
                  </a:srgbClr>
                </a:outerShdw>
              </a:effectLst>
            </a:endParaRPr>
          </a:p>
          <a:p>
            <a:pPr eaLnBrk="1" hangingPunct="1">
              <a:defRPr/>
            </a:pPr>
            <a:endParaRPr lang="zh-CN" altLang="en-US" b="1">
              <a:effectLst>
                <a:outerShdw blurRad="38100" dist="38100" dir="2700000" algn="tl">
                  <a:srgbClr val="000000">
                    <a:alpha val="43137"/>
                  </a:srgbClr>
                </a:outerShdw>
              </a:effectLst>
            </a:endParaRPr>
          </a:p>
          <a:p>
            <a:pPr eaLnBrk="1" hangingPunct="1">
              <a:defRPr/>
            </a:pPr>
            <a:r>
              <a:rPr lang="zh-CN" altLang="en-US" b="1">
                <a:solidFill>
                  <a:srgbClr val="FF0000"/>
                </a:solidFill>
                <a:effectLst>
                  <a:outerShdw blurRad="38100" dist="38100" dir="2700000" algn="tl">
                    <a:srgbClr val="000000">
                      <a:alpha val="43137"/>
                    </a:srgbClr>
                  </a:outerShdw>
                </a:effectLst>
              </a:rPr>
              <a:t>编程实例</a:t>
            </a: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67</a:t>
            </a:fld>
            <a:endParaRPr lang="zh-CN"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eaLnBrk="1" hangingPunct="1">
              <a:defRPr/>
            </a:pPr>
            <a:r>
              <a:rPr lang="zh-CN" altLang="en-US" b="1" dirty="0">
                <a:effectLst>
                  <a:outerShdw blurRad="38100" dist="38100" dir="2700000" algn="tl">
                    <a:srgbClr val="000000">
                      <a:alpha val="43137"/>
                    </a:srgbClr>
                  </a:outerShdw>
                </a:effectLst>
              </a:rPr>
              <a:t>数据挖掘的任务</a:t>
            </a:r>
          </a:p>
        </p:txBody>
      </p:sp>
      <p:sp>
        <p:nvSpPr>
          <p:cNvPr id="59395"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关联分析</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发现数据中强关联特征的模式</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发现的模式通常用蕴含规则或者特征子集的形式表示</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应用：找出相同功能的基因组；识别用户一起访问的</a:t>
            </a:r>
            <a:r>
              <a:rPr lang="en-US" altLang="zh-CN" b="1" dirty="0">
                <a:effectLst>
                  <a:outerShdw blurRad="38100" dist="38100" dir="2700000" algn="tl">
                    <a:srgbClr val="000000">
                      <a:alpha val="43137"/>
                    </a:srgbClr>
                  </a:outerShdw>
                </a:effectLst>
              </a:rPr>
              <a:t>Web</a:t>
            </a:r>
            <a:r>
              <a:rPr lang="zh-CN" altLang="en-US" b="1" dirty="0">
                <a:effectLst>
                  <a:outerShdw blurRad="38100" dist="38100" dir="2700000" algn="tl">
                    <a:srgbClr val="000000">
                      <a:alpha val="43137"/>
                    </a:srgbClr>
                  </a:outerShdw>
                </a:effectLst>
              </a:rPr>
              <a:t>页面；理解地球气候系统不同元素之间的联系等。</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例子：购物篮分析</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同时购买，交叉销售</a:t>
            </a:r>
            <a:r>
              <a:rPr lang="en-US" altLang="zh-CN" b="1" dirty="0">
                <a:effectLst>
                  <a:outerShdw blurRad="38100" dist="38100" dir="2700000" algn="tl">
                    <a:srgbClr val="000000">
                      <a:alpha val="43137"/>
                    </a:srgbClr>
                  </a:outerShdw>
                </a:effectLst>
              </a:rPr>
              <a:t>]</a:t>
            </a:r>
            <a:endParaRPr lang="zh-CN" altLang="en-US"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68</a:t>
            </a:fld>
            <a:endParaRPr lang="zh-CN"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4DB5BE0-B235-44F1-B52F-92B56B68AAB8}" type="slidenum">
              <a:rPr lang="zh-CN" altLang="zh-CN" smtClean="0"/>
              <a:t>69</a:t>
            </a:fld>
            <a:endParaRPr lang="zh-CN" altLang="zh-CN"/>
          </a:p>
        </p:txBody>
      </p:sp>
      <p:sp>
        <p:nvSpPr>
          <p:cNvPr id="6" name="矩形 5"/>
          <p:cNvSpPr/>
          <p:nvPr/>
        </p:nvSpPr>
        <p:spPr>
          <a:xfrm>
            <a:off x="457200" y="1431769"/>
            <a:ext cx="1832553" cy="584775"/>
          </a:xfrm>
          <a:prstGeom prst="rect">
            <a:avLst/>
          </a:prstGeom>
        </p:spPr>
        <p:txBody>
          <a:bodyPr wrap="none">
            <a:spAutoFit/>
          </a:bodyPr>
          <a:lstStyle/>
          <a:p>
            <a:pPr eaLnBrk="1" hangingPunct="1">
              <a:defRPr/>
            </a:pPr>
            <a:r>
              <a:rPr lang="zh-CN" altLang="en-US" sz="3200" b="1" dirty="0">
                <a:effectLst>
                  <a:outerShdw blurRad="38100" dist="38100" dir="2700000" algn="tl">
                    <a:srgbClr val="000000">
                      <a:alpha val="43137"/>
                    </a:srgbClr>
                  </a:outerShdw>
                </a:effectLst>
              </a:rPr>
              <a:t>关联分析</a:t>
            </a:r>
            <a:endParaRPr lang="en-US" altLang="zh-CN" sz="3200" b="1" dirty="0">
              <a:effectLst>
                <a:outerShdw blurRad="38100" dist="38100" dir="2700000" algn="tl">
                  <a:srgbClr val="000000">
                    <a:alpha val="43137"/>
                  </a:srgbClr>
                </a:outerShdw>
              </a:effectLst>
            </a:endParaRPr>
          </a:p>
        </p:txBody>
      </p:sp>
      <p:sp>
        <p:nvSpPr>
          <p:cNvPr id="7" name="标题 1"/>
          <p:cNvSpPr>
            <a:spLocks noGrp="1"/>
          </p:cNvSpPr>
          <p:nvPr>
            <p:ph type="title"/>
          </p:nvPr>
        </p:nvSpPr>
        <p:spPr>
          <a:xfrm>
            <a:off x="457200" y="274638"/>
            <a:ext cx="8229600" cy="1143000"/>
          </a:xfrm>
        </p:spPr>
        <p:txBody>
          <a:bodyPr/>
          <a:lstStyle/>
          <a:p>
            <a:pPr eaLnBrk="1" hangingPunct="1">
              <a:defRPr/>
            </a:pPr>
            <a:r>
              <a:rPr lang="zh-CN" altLang="en-US" b="1" dirty="0">
                <a:effectLst>
                  <a:outerShdw blurRad="38100" dist="38100" dir="2700000" algn="tl">
                    <a:srgbClr val="000000">
                      <a:alpha val="43137"/>
                    </a:srgbClr>
                  </a:outerShdw>
                </a:effectLst>
              </a:rPr>
              <a:t>数据挖掘的任务</a:t>
            </a:r>
          </a:p>
        </p:txBody>
      </p:sp>
      <p:pic>
        <p:nvPicPr>
          <p:cNvPr id="3" name="图片 2">
            <a:extLst>
              <a:ext uri="{FF2B5EF4-FFF2-40B4-BE49-F238E27FC236}">
                <a16:creationId xmlns:a16="http://schemas.microsoft.com/office/drawing/2014/main" id="{63ADFB8E-287C-484F-BB9D-036F09DAB1D4}"/>
              </a:ext>
            </a:extLst>
          </p:cNvPr>
          <p:cNvPicPr>
            <a:picLocks noChangeAspect="1"/>
          </p:cNvPicPr>
          <p:nvPr/>
        </p:nvPicPr>
        <p:blipFill>
          <a:blip r:embed="rId2"/>
          <a:stretch>
            <a:fillRect/>
          </a:stretch>
        </p:blipFill>
        <p:spPr>
          <a:xfrm>
            <a:off x="1373476" y="2166343"/>
            <a:ext cx="6515665" cy="3894157"/>
          </a:xfrm>
          <a:prstGeom prst="rect">
            <a:avLst/>
          </a:prstGeom>
        </p:spPr>
      </p:pic>
    </p:spTree>
    <p:extLst>
      <p:ext uri="{BB962C8B-B14F-4D97-AF65-F5344CB8AC3E}">
        <p14:creationId xmlns:p14="http://schemas.microsoft.com/office/powerpoint/2010/main" val="3910309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idx="4294967295"/>
          </p:nvPr>
        </p:nvSpPr>
        <p:spPr>
          <a:xfrm>
            <a:off x="603504" y="274638"/>
            <a:ext cx="7626096" cy="1143000"/>
          </a:xfrm>
        </p:spPr>
        <p:txBody>
          <a:bodyPr rtlCol="0">
            <a:normAutofit/>
          </a:bodyPr>
          <a:lstStyle/>
          <a:p>
            <a:pPr fontAlgn="auto">
              <a:spcAft>
                <a:spcPts val="0"/>
              </a:spcAft>
              <a:defRPr/>
            </a:pPr>
            <a:r>
              <a:rPr lang="zh-CN" altLang="en-US" b="1" dirty="0"/>
              <a:t>作业上交</a:t>
            </a:r>
          </a:p>
        </p:txBody>
      </p:sp>
      <p:sp>
        <p:nvSpPr>
          <p:cNvPr id="12291" name="内容占位符 2"/>
          <p:cNvSpPr>
            <a:spLocks noGrp="1"/>
          </p:cNvSpPr>
          <p:nvPr>
            <p:ph idx="4294967295"/>
          </p:nvPr>
        </p:nvSpPr>
        <p:spPr>
          <a:xfrm>
            <a:off x="348343" y="1446238"/>
            <a:ext cx="8204785" cy="4708525"/>
          </a:xfrm>
        </p:spPr>
        <p:txBody>
          <a:bodyPr rtlCol="0">
            <a:normAutofit/>
          </a:bodyPr>
          <a:lstStyle/>
          <a:p>
            <a:pPr lvl="1" fontAlgn="auto">
              <a:spcBef>
                <a:spcPts val="1200"/>
              </a:spcBef>
              <a:spcAft>
                <a:spcPts val="0"/>
              </a:spcAft>
              <a:buFont typeface="Wingdings" panose="05000000000000000000" pitchFamily="2" charset="2"/>
              <a:buChar char="l"/>
              <a:defRPr/>
            </a:pPr>
            <a:r>
              <a:rPr lang="zh-CN" altLang="en-US" b="1" dirty="0">
                <a:solidFill>
                  <a:srgbClr val="FF0000"/>
                </a:solidFill>
                <a:latin typeface="宋体" panose="02010600030101010101" pitchFamily="2" charset="-122"/>
                <a:ea typeface="宋体" panose="02010600030101010101" pitchFamily="2" charset="-122"/>
              </a:rPr>
              <a:t>平时作业</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期末项目（</a:t>
            </a:r>
            <a:r>
              <a:rPr lang="en-US" altLang="zh-CN" b="1" dirty="0">
                <a:solidFill>
                  <a:srgbClr val="FF0000"/>
                </a:solidFill>
                <a:latin typeface="宋体" panose="02010600030101010101" pitchFamily="2" charset="-122"/>
                <a:ea typeface="宋体" panose="02010600030101010101" pitchFamily="2" charset="-122"/>
              </a:rPr>
              <a:t>1~4</a:t>
            </a:r>
            <a:r>
              <a:rPr lang="zh-CN" altLang="en-US" b="1" dirty="0">
                <a:solidFill>
                  <a:srgbClr val="FF0000"/>
                </a:solidFill>
                <a:latin typeface="宋体" panose="02010600030101010101" pitchFamily="2" charset="-122"/>
                <a:ea typeface="宋体" panose="02010600030101010101" pitchFamily="2" charset="-122"/>
              </a:rPr>
              <a:t>人一组</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项目报告，源码，</a:t>
            </a:r>
            <a:r>
              <a:rPr lang="en-US" altLang="zh-CN" b="1" dirty="0">
                <a:solidFill>
                  <a:srgbClr val="FF0000"/>
                </a:solidFill>
                <a:latin typeface="宋体" panose="02010600030101010101" pitchFamily="2" charset="-122"/>
                <a:ea typeface="宋体" panose="02010600030101010101" pitchFamily="2" charset="-122"/>
              </a:rPr>
              <a:t>PPT</a:t>
            </a:r>
            <a:r>
              <a:rPr lang="zh-CN" altLang="en-US" b="1" dirty="0">
                <a:solidFill>
                  <a:srgbClr val="FF0000"/>
                </a:solidFill>
                <a:latin typeface="宋体" panose="02010600030101010101" pitchFamily="2" charset="-122"/>
                <a:ea typeface="宋体" panose="02010600030101010101" pitchFamily="2" charset="-122"/>
              </a:rPr>
              <a:t>等内容）</a:t>
            </a:r>
            <a:endParaRPr lang="en-US" altLang="zh-CN" b="1" dirty="0">
              <a:solidFill>
                <a:srgbClr val="FF0000"/>
              </a:solidFill>
              <a:latin typeface="宋体" panose="02010600030101010101" pitchFamily="2" charset="-122"/>
              <a:ea typeface="宋体" panose="02010600030101010101" pitchFamily="2" charset="-122"/>
            </a:endParaRPr>
          </a:p>
          <a:p>
            <a:pPr lvl="1" fontAlgn="auto">
              <a:spcBef>
                <a:spcPts val="1200"/>
              </a:spcBef>
              <a:spcAft>
                <a:spcPts val="0"/>
              </a:spcAft>
              <a:buFont typeface="Wingdings" panose="05000000000000000000" pitchFamily="2" charset="2"/>
              <a:buChar char="l"/>
              <a:defRPr/>
            </a:pPr>
            <a:r>
              <a:rPr lang="zh-CN" altLang="en-US" b="1" dirty="0">
                <a:solidFill>
                  <a:srgbClr val="00B050"/>
                </a:solidFill>
                <a:latin typeface="Segoe UI Symbol" panose="020B0502040204020203" pitchFamily="34" charset="0"/>
                <a:ea typeface="Segoe UI Symbol" panose="020B0502040204020203" pitchFamily="34" charset="0"/>
              </a:rPr>
              <a:t>发送邮箱：</a:t>
            </a:r>
            <a:r>
              <a:rPr lang="en-US" altLang="zh-CN" b="1" dirty="0">
                <a:solidFill>
                  <a:srgbClr val="00B050"/>
                </a:solidFill>
                <a:latin typeface="Segoe UI Symbol" panose="020B0502040204020203" pitchFamily="34" charset="0"/>
                <a:ea typeface="Segoe UI Symbol" panose="020B0502040204020203" pitchFamily="34" charset="0"/>
              </a:rPr>
              <a:t>ttinghan@126.com</a:t>
            </a:r>
            <a:endParaRPr lang="en-US" altLang="zh-CN" b="1" dirty="0">
              <a:solidFill>
                <a:srgbClr val="FF0000"/>
              </a:solidFill>
              <a:latin typeface="宋体" panose="02010600030101010101" pitchFamily="2" charset="-122"/>
              <a:ea typeface="宋体" panose="02010600030101010101" pitchFamily="2" charset="-122"/>
            </a:endParaRPr>
          </a:p>
          <a:p>
            <a:pPr lvl="1" fontAlgn="auto">
              <a:spcBef>
                <a:spcPts val="1200"/>
              </a:spcBef>
              <a:spcAft>
                <a:spcPts val="0"/>
              </a:spcAft>
              <a:buFont typeface="Wingdings" panose="05000000000000000000" pitchFamily="2" charset="2"/>
              <a:buChar char="l"/>
              <a:defRPr/>
            </a:pPr>
            <a:r>
              <a:rPr lang="zh-CN" altLang="en-US" b="1" dirty="0">
                <a:solidFill>
                  <a:srgbClr val="FF0000"/>
                </a:solidFill>
                <a:latin typeface="宋体" panose="02010600030101010101" pitchFamily="2" charset="-122"/>
                <a:ea typeface="宋体" panose="02010600030101010101" pitchFamily="2" charset="-122"/>
              </a:rPr>
              <a:t>主题：学号</a:t>
            </a:r>
            <a:r>
              <a:rPr lang="en-US" b="1" dirty="0">
                <a:solidFill>
                  <a:srgbClr val="FF0000"/>
                </a:solidFill>
                <a:latin typeface="宋体" panose="02010600030101010101" pitchFamily="2" charset="-122"/>
                <a:ea typeface="宋体" panose="02010600030101010101" pitchFamily="2" charset="-122"/>
              </a:rPr>
              <a:t>_</a:t>
            </a:r>
            <a:r>
              <a:rPr lang="zh-CN" altLang="en-US" b="1" dirty="0">
                <a:solidFill>
                  <a:srgbClr val="FF0000"/>
                </a:solidFill>
                <a:latin typeface="宋体" panose="02010600030101010101" pitchFamily="2" charset="-122"/>
                <a:ea typeface="宋体" panose="02010600030101010101" pitchFamily="2" charset="-122"/>
              </a:rPr>
              <a:t>姓名</a:t>
            </a:r>
            <a:r>
              <a:rPr lang="en-US" b="1" dirty="0">
                <a:solidFill>
                  <a:srgbClr val="FF0000"/>
                </a:solidFill>
                <a:latin typeface="宋体" panose="02010600030101010101" pitchFamily="2" charset="-122"/>
                <a:ea typeface="宋体" panose="02010600030101010101" pitchFamily="2" charset="-122"/>
              </a:rPr>
              <a:t>_</a:t>
            </a:r>
            <a:r>
              <a:rPr lang="zh-CN" altLang="en-US" b="1" dirty="0">
                <a:solidFill>
                  <a:srgbClr val="FF0000"/>
                </a:solidFill>
                <a:latin typeface="宋体" panose="02010600030101010101" pitchFamily="2" charset="-122"/>
                <a:ea typeface="宋体" panose="02010600030101010101" pitchFamily="2" charset="-122"/>
              </a:rPr>
              <a:t>作业</a:t>
            </a:r>
            <a:r>
              <a:rPr lang="en-US" altLang="zh-CN" b="1" dirty="0">
                <a:solidFill>
                  <a:srgbClr val="FF0000"/>
                </a:solidFill>
                <a:latin typeface="宋体" panose="02010600030101010101" pitchFamily="2" charset="-122"/>
                <a:ea typeface="宋体" panose="02010600030101010101" pitchFamily="2" charset="-122"/>
              </a:rPr>
              <a:t>1</a:t>
            </a:r>
            <a:endParaRPr lang="zh-CN" altLang="en-US" b="1" dirty="0">
              <a:solidFill>
                <a:srgbClr val="FF0000"/>
              </a:solidFill>
              <a:latin typeface="宋体" panose="02010600030101010101" pitchFamily="2" charset="-122"/>
              <a:ea typeface="宋体" panose="02010600030101010101" pitchFamily="2" charset="-122"/>
            </a:endParaRPr>
          </a:p>
          <a:p>
            <a:pPr marL="800100" lvl="1" indent="-342900" fontAlgn="auto">
              <a:spcBef>
                <a:spcPts val="1200"/>
              </a:spcBef>
              <a:spcAft>
                <a:spcPts val="0"/>
              </a:spcAft>
              <a:buFont typeface="Wingdings" panose="05000000000000000000" pitchFamily="2" charset="2"/>
              <a:buChar char="l"/>
              <a:defRPr/>
            </a:pPr>
            <a:r>
              <a:rPr lang="zh-CN" altLang="en-US" b="1" dirty="0">
                <a:solidFill>
                  <a:srgbClr val="FF0000"/>
                </a:solidFill>
                <a:latin typeface="宋体" panose="02010600030101010101" pitchFamily="2" charset="-122"/>
                <a:ea typeface="宋体" panose="02010600030101010101" pitchFamily="2" charset="-122"/>
              </a:rPr>
              <a:t>  </a:t>
            </a:r>
            <a:r>
              <a:rPr lang="zh-CN" altLang="en-US" b="1" dirty="0">
                <a:solidFill>
                  <a:srgbClr val="00B050"/>
                </a:solidFill>
                <a:latin typeface="宋体" panose="02010600030101010101" pitchFamily="2" charset="-122"/>
                <a:ea typeface="宋体" panose="02010600030101010101" pitchFamily="2" charset="-122"/>
              </a:rPr>
              <a:t>例如： </a:t>
            </a:r>
            <a:r>
              <a:rPr lang="en-US" altLang="zh-CN" b="1" dirty="0">
                <a:solidFill>
                  <a:srgbClr val="00B050"/>
                </a:solidFill>
                <a:latin typeface="宋体" panose="02010600030101010101" pitchFamily="2" charset="-122"/>
                <a:ea typeface="宋体" panose="02010600030101010101" pitchFamily="2" charset="-122"/>
              </a:rPr>
              <a:t>21050101</a:t>
            </a:r>
            <a:r>
              <a:rPr lang="zh-CN" altLang="en-US" b="1" dirty="0">
                <a:solidFill>
                  <a:srgbClr val="00B050"/>
                </a:solidFill>
                <a:latin typeface="宋体" panose="02010600030101010101" pitchFamily="2" charset="-122"/>
                <a:ea typeface="宋体" panose="02010600030101010101" pitchFamily="2" charset="-122"/>
              </a:rPr>
              <a:t>_王强_作业1</a:t>
            </a:r>
          </a:p>
          <a:p>
            <a:pPr lvl="1">
              <a:spcBef>
                <a:spcPts val="1200"/>
              </a:spcBef>
              <a:buFont typeface="Wingdings" panose="05000000000000000000" pitchFamily="2" charset="2"/>
              <a:buChar char="l"/>
              <a:defRPr/>
            </a:pPr>
            <a:r>
              <a:rPr lang="zh-CN" altLang="en-US" b="1" dirty="0">
                <a:solidFill>
                  <a:srgbClr val="FF0000"/>
                </a:solidFill>
                <a:latin typeface="宋体" panose="02010600030101010101" pitchFamily="2" charset="-122"/>
                <a:ea typeface="宋体" panose="02010600030101010101" pitchFamily="2" charset="-122"/>
              </a:rPr>
              <a:t>附件：学号</a:t>
            </a:r>
            <a:r>
              <a:rPr lang="en-US" altLang="zh-CN" b="1" dirty="0">
                <a:solidFill>
                  <a:srgbClr val="FF0000"/>
                </a:solidFill>
                <a:latin typeface="宋体" panose="02010600030101010101" pitchFamily="2" charset="-122"/>
                <a:ea typeface="宋体" panose="02010600030101010101" pitchFamily="2" charset="-122"/>
              </a:rPr>
              <a:t>_</a:t>
            </a:r>
            <a:r>
              <a:rPr lang="zh-CN" altLang="en-US" b="1" dirty="0">
                <a:solidFill>
                  <a:srgbClr val="FF0000"/>
                </a:solidFill>
                <a:latin typeface="宋体" panose="02010600030101010101" pitchFamily="2" charset="-122"/>
                <a:ea typeface="宋体" panose="02010600030101010101" pitchFamily="2" charset="-122"/>
              </a:rPr>
              <a:t>姓名</a:t>
            </a:r>
            <a:r>
              <a:rPr lang="en-US" altLang="zh-CN" b="1" dirty="0">
                <a:solidFill>
                  <a:srgbClr val="FF0000"/>
                </a:solidFill>
                <a:latin typeface="宋体" panose="02010600030101010101" pitchFamily="2" charset="-122"/>
                <a:ea typeface="宋体" panose="02010600030101010101" pitchFamily="2" charset="-122"/>
              </a:rPr>
              <a:t>_</a:t>
            </a:r>
            <a:r>
              <a:rPr lang="zh-CN" altLang="en-US" b="1" dirty="0">
                <a:solidFill>
                  <a:srgbClr val="FF0000"/>
                </a:solidFill>
                <a:latin typeface="宋体" panose="02010600030101010101" pitchFamily="2" charset="-122"/>
                <a:ea typeface="宋体" panose="02010600030101010101" pitchFamily="2" charset="-122"/>
              </a:rPr>
              <a:t>作业</a:t>
            </a:r>
            <a:r>
              <a:rPr lang="en-US" altLang="zh-CN" b="1" dirty="0">
                <a:solidFill>
                  <a:srgbClr val="FF0000"/>
                </a:solidFill>
                <a:latin typeface="宋体" panose="02010600030101010101" pitchFamily="2" charset="-122"/>
                <a:ea typeface="宋体" panose="02010600030101010101" pitchFamily="2" charset="-122"/>
              </a:rPr>
              <a:t>1</a:t>
            </a:r>
            <a:r>
              <a:rPr lang="en-US" b="1" dirty="0">
                <a:solidFill>
                  <a:srgbClr val="FF0000"/>
                </a:solidFill>
                <a:latin typeface="宋体" panose="02010600030101010101" pitchFamily="2" charset="-122"/>
                <a:ea typeface="宋体" panose="02010600030101010101" pitchFamily="2" charset="-122"/>
              </a:rPr>
              <a:t>.rar (zip)</a:t>
            </a:r>
          </a:p>
          <a:p>
            <a:pPr lvl="4" fontAlgn="auto">
              <a:spcBef>
                <a:spcPts val="1200"/>
              </a:spcBef>
              <a:spcAft>
                <a:spcPts val="0"/>
              </a:spcAft>
              <a:buFont typeface="Wingdings" panose="05000000000000000000" pitchFamily="2" charset="2"/>
              <a:buChar char="l"/>
              <a:defRPr/>
            </a:pPr>
            <a:r>
              <a:rPr lang="zh-CN" altLang="en-US" b="1" dirty="0">
                <a:solidFill>
                  <a:srgbClr val="00B050"/>
                </a:solidFill>
                <a:latin typeface="宋体" panose="02010600030101010101" pitchFamily="2" charset="-122"/>
                <a:ea typeface="宋体" panose="02010600030101010101" pitchFamily="2" charset="-122"/>
              </a:rPr>
              <a:t>学号</a:t>
            </a:r>
            <a:r>
              <a:rPr lang="en-US" altLang="zh-CN" b="1" dirty="0">
                <a:solidFill>
                  <a:srgbClr val="00B050"/>
                </a:solidFill>
                <a:latin typeface="宋体" panose="02010600030101010101" pitchFamily="2" charset="-122"/>
                <a:ea typeface="宋体" panose="02010600030101010101" pitchFamily="2" charset="-122"/>
              </a:rPr>
              <a:t>_</a:t>
            </a:r>
            <a:r>
              <a:rPr lang="zh-CN" altLang="en-US" b="1" dirty="0">
                <a:solidFill>
                  <a:srgbClr val="00B050"/>
                </a:solidFill>
                <a:latin typeface="宋体" panose="02010600030101010101" pitchFamily="2" charset="-122"/>
                <a:ea typeface="宋体" panose="02010600030101010101" pitchFamily="2" charset="-122"/>
              </a:rPr>
              <a:t>姓名</a:t>
            </a:r>
            <a:r>
              <a:rPr lang="en-US" altLang="zh-CN" b="1" dirty="0">
                <a:solidFill>
                  <a:srgbClr val="00B050"/>
                </a:solidFill>
                <a:latin typeface="宋体" panose="02010600030101010101" pitchFamily="2" charset="-122"/>
                <a:ea typeface="宋体" panose="02010600030101010101" pitchFamily="2" charset="-122"/>
              </a:rPr>
              <a:t>_</a:t>
            </a:r>
            <a:r>
              <a:rPr lang="zh-CN" altLang="en-US" b="1" dirty="0">
                <a:solidFill>
                  <a:srgbClr val="00B050"/>
                </a:solidFill>
                <a:latin typeface="宋体" panose="02010600030101010101" pitchFamily="2" charset="-122"/>
                <a:ea typeface="宋体" panose="02010600030101010101" pitchFamily="2" charset="-122"/>
              </a:rPr>
              <a:t>作业</a:t>
            </a:r>
            <a:r>
              <a:rPr lang="en-US" altLang="zh-CN" b="1" dirty="0">
                <a:solidFill>
                  <a:srgbClr val="00B050"/>
                </a:solidFill>
                <a:latin typeface="宋体" panose="02010600030101010101" pitchFamily="2" charset="-122"/>
                <a:ea typeface="宋体" panose="02010600030101010101" pitchFamily="2" charset="-122"/>
              </a:rPr>
              <a:t>1</a:t>
            </a:r>
            <a:r>
              <a:rPr lang="zh-CN" altLang="en-US" b="1" dirty="0">
                <a:solidFill>
                  <a:srgbClr val="00B050"/>
                </a:solidFill>
                <a:latin typeface="宋体" panose="02010600030101010101" pitchFamily="2" charset="-122"/>
                <a:ea typeface="宋体" panose="02010600030101010101" pitchFamily="2" charset="-122"/>
              </a:rPr>
              <a:t>.doc  (docx)  ---  日志</a:t>
            </a:r>
            <a:endParaRPr lang="en-US" b="1" dirty="0">
              <a:solidFill>
                <a:srgbClr val="00B050"/>
              </a:solidFill>
              <a:latin typeface="宋体" panose="02010600030101010101" pitchFamily="2" charset="-122"/>
              <a:ea typeface="宋体" panose="02010600030101010101" pitchFamily="2" charset="-122"/>
            </a:endParaRPr>
          </a:p>
          <a:p>
            <a:pPr lvl="4" fontAlgn="auto">
              <a:spcBef>
                <a:spcPts val="1200"/>
              </a:spcBef>
              <a:spcAft>
                <a:spcPts val="0"/>
              </a:spcAft>
              <a:buFont typeface="Wingdings" panose="05000000000000000000" pitchFamily="2" charset="2"/>
              <a:buChar char="l"/>
              <a:defRPr/>
            </a:pPr>
            <a:r>
              <a:rPr lang="en-US" b="1" dirty="0">
                <a:solidFill>
                  <a:srgbClr val="00B050"/>
                </a:solidFill>
                <a:latin typeface="宋体" panose="02010600030101010101" pitchFamily="2" charset="-122"/>
                <a:ea typeface="宋体" panose="02010600030101010101" pitchFamily="2" charset="-122"/>
              </a:rPr>
              <a:t>Source/  *. </a:t>
            </a:r>
            <a:r>
              <a:rPr lang="zh-CN" altLang="en-US" b="1" dirty="0">
                <a:solidFill>
                  <a:srgbClr val="00B050"/>
                </a:solidFill>
                <a:latin typeface="宋体" panose="02010600030101010101" pitchFamily="2" charset="-122"/>
                <a:ea typeface="宋体" panose="02010600030101010101" pitchFamily="2" charset="-122"/>
              </a:rPr>
              <a:t>*</a:t>
            </a:r>
            <a:endParaRPr lang="en-US" b="1" dirty="0">
              <a:solidFill>
                <a:srgbClr val="00B050"/>
              </a:solidFill>
            </a:endParaRPr>
          </a:p>
          <a:p>
            <a:pPr lvl="1" fontAlgn="auto">
              <a:spcBef>
                <a:spcPts val="1200"/>
              </a:spcBef>
              <a:spcAft>
                <a:spcPts val="0"/>
              </a:spcAft>
              <a:buFont typeface="Wingdings" panose="05000000000000000000" pitchFamily="2" charset="2"/>
              <a:buChar char="l"/>
              <a:defRPr/>
            </a:pPr>
            <a:endParaRPr lang="zh-CN" altLang="en-US" sz="2000" b="1" dirty="0"/>
          </a:p>
        </p:txBody>
      </p:sp>
      <p:sp>
        <p:nvSpPr>
          <p:cNvPr id="2" name="灯片编号占位符 1"/>
          <p:cNvSpPr>
            <a:spLocks noGrp="1"/>
          </p:cNvSpPr>
          <p:nvPr>
            <p:ph type="sldNum" sz="quarter" idx="12"/>
          </p:nvPr>
        </p:nvSpPr>
        <p:spPr/>
        <p:txBody>
          <a:bodyPr/>
          <a:lstStyle/>
          <a:p>
            <a:pPr>
              <a:defRPr/>
            </a:pPr>
            <a:fld id="{DC508156-F524-4FDC-951D-380EB68BCB35}" type="slidenum">
              <a:rPr lang="zh-CN" altLang="zh-CN" smtClean="0"/>
              <a:t>7</a:t>
            </a:fld>
            <a:endParaRPr lang="zh-CN"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4DB5BE0-B235-44F1-B52F-92B56B68AAB8}" type="slidenum">
              <a:rPr lang="zh-CN" altLang="zh-CN" smtClean="0"/>
              <a:t>70</a:t>
            </a:fld>
            <a:endParaRPr lang="zh-CN" altLang="zh-CN"/>
          </a:p>
        </p:txBody>
      </p:sp>
      <p:sp>
        <p:nvSpPr>
          <p:cNvPr id="6" name="矩形 5"/>
          <p:cNvSpPr/>
          <p:nvPr/>
        </p:nvSpPr>
        <p:spPr>
          <a:xfrm>
            <a:off x="457200" y="1431769"/>
            <a:ext cx="1832553" cy="584775"/>
          </a:xfrm>
          <a:prstGeom prst="rect">
            <a:avLst/>
          </a:prstGeom>
        </p:spPr>
        <p:txBody>
          <a:bodyPr wrap="none">
            <a:spAutoFit/>
          </a:bodyPr>
          <a:lstStyle/>
          <a:p>
            <a:pPr eaLnBrk="1" hangingPunct="1">
              <a:defRPr/>
            </a:pPr>
            <a:r>
              <a:rPr lang="zh-CN" altLang="en-US" sz="3200" b="1" dirty="0">
                <a:effectLst>
                  <a:outerShdw blurRad="38100" dist="38100" dir="2700000" algn="tl">
                    <a:srgbClr val="000000">
                      <a:alpha val="43137"/>
                    </a:srgbClr>
                  </a:outerShdw>
                </a:effectLst>
              </a:rPr>
              <a:t>关联分析</a:t>
            </a:r>
            <a:endParaRPr lang="en-US" altLang="zh-CN" sz="3200" b="1" dirty="0">
              <a:effectLst>
                <a:outerShdw blurRad="38100" dist="38100" dir="2700000" algn="tl">
                  <a:srgbClr val="000000">
                    <a:alpha val="43137"/>
                  </a:srgbClr>
                </a:outerShdw>
              </a:effectLst>
            </a:endParaRPr>
          </a:p>
        </p:txBody>
      </p:sp>
      <p:sp>
        <p:nvSpPr>
          <p:cNvPr id="7" name="标题 1"/>
          <p:cNvSpPr>
            <a:spLocks noGrp="1"/>
          </p:cNvSpPr>
          <p:nvPr>
            <p:ph type="title"/>
          </p:nvPr>
        </p:nvSpPr>
        <p:spPr>
          <a:xfrm>
            <a:off x="457200" y="274638"/>
            <a:ext cx="8229600" cy="1143000"/>
          </a:xfrm>
        </p:spPr>
        <p:txBody>
          <a:bodyPr/>
          <a:lstStyle/>
          <a:p>
            <a:pPr eaLnBrk="1" hangingPunct="1">
              <a:defRPr/>
            </a:pPr>
            <a:r>
              <a:rPr lang="zh-CN" altLang="en-US" b="1" dirty="0">
                <a:effectLst>
                  <a:outerShdw blurRad="38100" dist="38100" dir="2700000" algn="tl">
                    <a:srgbClr val="000000">
                      <a:alpha val="43137"/>
                    </a:srgbClr>
                  </a:outerShdw>
                </a:effectLst>
              </a:rPr>
              <a:t>数据挖掘的任务</a:t>
            </a:r>
          </a:p>
        </p:txBody>
      </p:sp>
      <p:pic>
        <p:nvPicPr>
          <p:cNvPr id="5" name="图片 4">
            <a:extLst>
              <a:ext uri="{FF2B5EF4-FFF2-40B4-BE49-F238E27FC236}">
                <a16:creationId xmlns:a16="http://schemas.microsoft.com/office/drawing/2014/main" id="{ECB6098C-9E6D-412C-99E5-DC0CE68ED474}"/>
              </a:ext>
            </a:extLst>
          </p:cNvPr>
          <p:cNvPicPr>
            <a:picLocks noChangeAspect="1"/>
          </p:cNvPicPr>
          <p:nvPr/>
        </p:nvPicPr>
        <p:blipFill>
          <a:blip r:embed="rId2"/>
          <a:stretch>
            <a:fillRect/>
          </a:stretch>
        </p:blipFill>
        <p:spPr>
          <a:xfrm>
            <a:off x="1500874" y="2208257"/>
            <a:ext cx="6142252" cy="3810330"/>
          </a:xfrm>
          <a:prstGeom prst="rect">
            <a:avLst/>
          </a:prstGeom>
        </p:spPr>
      </p:pic>
    </p:spTree>
    <p:extLst>
      <p:ext uri="{BB962C8B-B14F-4D97-AF65-F5344CB8AC3E}">
        <p14:creationId xmlns:p14="http://schemas.microsoft.com/office/powerpoint/2010/main" val="2946312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4DB5BE0-B235-44F1-B52F-92B56B68AAB8}" type="slidenum">
              <a:rPr lang="zh-CN" altLang="zh-CN" smtClean="0"/>
              <a:t>71</a:t>
            </a:fld>
            <a:endParaRPr lang="zh-CN"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036756"/>
            <a:ext cx="7620840" cy="4560596"/>
          </a:xfrm>
          <a:prstGeom prst="rect">
            <a:avLst/>
          </a:prstGeom>
        </p:spPr>
      </p:pic>
      <p:sp>
        <p:nvSpPr>
          <p:cNvPr id="6" name="矩形 5"/>
          <p:cNvSpPr/>
          <p:nvPr/>
        </p:nvSpPr>
        <p:spPr>
          <a:xfrm>
            <a:off x="457200" y="1431769"/>
            <a:ext cx="1832553" cy="584775"/>
          </a:xfrm>
          <a:prstGeom prst="rect">
            <a:avLst/>
          </a:prstGeom>
        </p:spPr>
        <p:txBody>
          <a:bodyPr wrap="none">
            <a:spAutoFit/>
          </a:bodyPr>
          <a:lstStyle/>
          <a:p>
            <a:pPr eaLnBrk="1" hangingPunct="1">
              <a:defRPr/>
            </a:pPr>
            <a:r>
              <a:rPr lang="zh-CN" altLang="en-US" sz="3200" b="1" dirty="0">
                <a:effectLst>
                  <a:outerShdw blurRad="38100" dist="38100" dir="2700000" algn="tl">
                    <a:srgbClr val="000000">
                      <a:alpha val="43137"/>
                    </a:srgbClr>
                  </a:outerShdw>
                </a:effectLst>
              </a:rPr>
              <a:t>关联分析</a:t>
            </a:r>
            <a:endParaRPr lang="en-US" altLang="zh-CN" sz="3200" b="1" dirty="0">
              <a:effectLst>
                <a:outerShdw blurRad="38100" dist="38100" dir="2700000" algn="tl">
                  <a:srgbClr val="000000">
                    <a:alpha val="43137"/>
                  </a:srgbClr>
                </a:outerShdw>
              </a:effectLst>
            </a:endParaRPr>
          </a:p>
        </p:txBody>
      </p:sp>
      <p:sp>
        <p:nvSpPr>
          <p:cNvPr id="7" name="标题 1"/>
          <p:cNvSpPr>
            <a:spLocks noGrp="1"/>
          </p:cNvSpPr>
          <p:nvPr>
            <p:ph type="title"/>
          </p:nvPr>
        </p:nvSpPr>
        <p:spPr>
          <a:xfrm>
            <a:off x="457200" y="274638"/>
            <a:ext cx="8229600" cy="1143000"/>
          </a:xfrm>
        </p:spPr>
        <p:txBody>
          <a:bodyPr/>
          <a:lstStyle/>
          <a:p>
            <a:pPr eaLnBrk="1" hangingPunct="1">
              <a:defRPr/>
            </a:pPr>
            <a:r>
              <a:rPr lang="zh-CN" altLang="en-US" b="1" dirty="0">
                <a:effectLst>
                  <a:outerShdw blurRad="38100" dist="38100" dir="2700000" algn="tl">
                    <a:srgbClr val="000000">
                      <a:alpha val="43137"/>
                    </a:srgbClr>
                  </a:outerShdw>
                </a:effectLst>
              </a:rPr>
              <a:t>数据挖掘的任务</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eaLnBrk="1" hangingPunct="1">
              <a:defRPr/>
            </a:pPr>
            <a:r>
              <a:rPr lang="zh-CN" altLang="en-US" b="1" dirty="0">
                <a:effectLst>
                  <a:outerShdw blurRad="38100" dist="38100" dir="2700000" algn="tl">
                    <a:srgbClr val="000000">
                      <a:alpha val="43137"/>
                    </a:srgbClr>
                  </a:outerShdw>
                </a:effectLst>
              </a:rPr>
              <a:t>数据挖掘的任务</a:t>
            </a:r>
          </a:p>
        </p:txBody>
      </p:sp>
      <p:sp>
        <p:nvSpPr>
          <p:cNvPr id="59395" name="内容占位符 2"/>
          <p:cNvSpPr>
            <a:spLocks noGrp="1"/>
          </p:cNvSpPr>
          <p:nvPr>
            <p:ph idx="1"/>
          </p:nvPr>
        </p:nvSpPr>
        <p:spPr/>
        <p:txBody>
          <a:bodyPr/>
          <a:lstStyle/>
          <a:p>
            <a:pPr eaLnBrk="1" hangingPunct="1">
              <a:defRPr/>
            </a:pPr>
            <a:r>
              <a:rPr lang="zh-CN" altLang="en-US" b="1" dirty="0">
                <a:effectLst>
                  <a:outerShdw blurRad="38100" dist="38100" dir="2700000" algn="tl">
                    <a:srgbClr val="000000">
                      <a:alpha val="43137"/>
                    </a:srgbClr>
                  </a:outerShdw>
                </a:effectLst>
              </a:rPr>
              <a:t>聚类分析</a:t>
            </a:r>
            <a:endParaRPr lang="en-US" altLang="zh-CN" b="1" dirty="0">
              <a:effectLst>
                <a:outerShdw blurRad="38100" dist="38100" dir="2700000" algn="tl">
                  <a:srgbClr val="000000">
                    <a:alpha val="43137"/>
                  </a:srgbClr>
                </a:outerShdw>
              </a:effectLst>
            </a:endParaRPr>
          </a:p>
          <a:p>
            <a:pPr lvl="1" eaLnBrk="1" hangingPunct="1">
              <a:defRPr/>
            </a:pPr>
            <a:r>
              <a:rPr lang="zh-CN" altLang="en-US" b="1" dirty="0">
                <a:effectLst>
                  <a:outerShdw blurRad="38100" dist="38100" dir="2700000" algn="tl">
                    <a:srgbClr val="000000">
                      <a:alpha val="43137"/>
                    </a:srgbClr>
                  </a:outerShdw>
                </a:effectLst>
              </a:rPr>
              <a:t>发现紧密相关的观测值组群</a:t>
            </a:r>
            <a:endParaRPr lang="en-US" altLang="zh-CN" b="1" dirty="0">
              <a:effectLst>
                <a:outerShdw blurRad="38100" dist="38100" dir="2700000" algn="tl">
                  <a:srgbClr val="000000">
                    <a:alpha val="43137"/>
                  </a:srgbClr>
                </a:outerShdw>
              </a:effectLst>
            </a:endParaRPr>
          </a:p>
          <a:p>
            <a:pPr lvl="1" eaLnBrk="1" hangingPunct="1">
              <a:defRPr/>
            </a:pPr>
            <a:r>
              <a:rPr lang="zh-CN" altLang="en-US" dirty="0">
                <a:solidFill>
                  <a:srgbClr val="FF0000"/>
                </a:solidFill>
              </a:rPr>
              <a:t>同一个簇中的对象有很大的</a:t>
            </a:r>
            <a:r>
              <a:rPr lang="zh-CN" altLang="en-US" b="1" dirty="0">
                <a:solidFill>
                  <a:srgbClr val="00B0F0"/>
                </a:solidFill>
                <a:effectLst>
                  <a:outerShdw blurRad="38100" dist="38100" dir="2700000" algn="tl">
                    <a:srgbClr val="000000">
                      <a:alpha val="43137"/>
                    </a:srgbClr>
                  </a:outerShdw>
                </a:effectLst>
              </a:rPr>
              <a:t>相似性</a:t>
            </a:r>
            <a:endParaRPr lang="en-US" altLang="zh-CN" b="1" dirty="0">
              <a:solidFill>
                <a:srgbClr val="00B0F0"/>
              </a:solidFill>
              <a:effectLst>
                <a:outerShdw blurRad="38100" dist="38100" dir="2700000" algn="tl">
                  <a:srgbClr val="000000">
                    <a:alpha val="43137"/>
                  </a:srgbClr>
                </a:outerShdw>
              </a:effectLst>
            </a:endParaRPr>
          </a:p>
          <a:p>
            <a:pPr lvl="1" eaLnBrk="1" hangingPunct="1">
              <a:defRPr/>
            </a:pPr>
            <a:r>
              <a:rPr lang="zh-CN" altLang="en-US" dirty="0">
                <a:solidFill>
                  <a:srgbClr val="FF0000"/>
                </a:solidFill>
              </a:rPr>
              <a:t>不同簇间的对象有很大的</a:t>
            </a:r>
            <a:r>
              <a:rPr lang="zh-CN" altLang="en-US" b="1" dirty="0">
                <a:solidFill>
                  <a:srgbClr val="00B0F0"/>
                </a:solidFill>
                <a:effectLst>
                  <a:outerShdw blurRad="38100" dist="38100" dir="2700000" algn="tl">
                    <a:srgbClr val="000000">
                      <a:alpha val="43137"/>
                    </a:srgbClr>
                  </a:outerShdw>
                </a:effectLst>
              </a:rPr>
              <a:t>相异性</a:t>
            </a:r>
            <a:endParaRPr lang="en-US" altLang="zh-CN" b="1" dirty="0">
              <a:solidFill>
                <a:srgbClr val="00B0F0"/>
              </a:solidFill>
              <a:effectLst>
                <a:outerShdw blurRad="38100" dist="38100" dir="2700000" algn="tl">
                  <a:srgbClr val="000000">
                    <a:alpha val="43137"/>
                  </a:srgbClr>
                </a:outerShdw>
              </a:effectLst>
            </a:endParaRPr>
          </a:p>
          <a:p>
            <a:pPr lvl="1" eaLnBrk="1" hangingPunct="1">
              <a:defRPr/>
            </a:pPr>
            <a:endParaRPr lang="en-US" altLang="zh-CN" b="1" dirty="0">
              <a:solidFill>
                <a:srgbClr val="00B0F0"/>
              </a:solidFill>
              <a:effectLst>
                <a:outerShdw blurRad="38100" dist="38100" dir="2700000" algn="tl">
                  <a:srgbClr val="000000">
                    <a:alpha val="43137"/>
                  </a:srgbClr>
                </a:outerShdw>
              </a:effectLst>
            </a:endParaRPr>
          </a:p>
          <a:p>
            <a:pPr lvl="1" eaLnBrk="1" hangingPunct="1">
              <a:defRPr/>
            </a:pPr>
            <a:r>
              <a:rPr lang="zh-CN" altLang="en-US" b="1" dirty="0">
                <a:solidFill>
                  <a:srgbClr val="00B0F0"/>
                </a:solidFill>
                <a:effectLst>
                  <a:outerShdw blurRad="38100" dist="38100" dir="2700000" algn="tl">
                    <a:srgbClr val="000000">
                      <a:alpha val="43137"/>
                    </a:srgbClr>
                  </a:outerShdw>
                </a:effectLst>
              </a:rPr>
              <a:t>对相关客户分组</a:t>
            </a:r>
            <a:endParaRPr lang="en-US" altLang="zh-CN" b="1" dirty="0">
              <a:solidFill>
                <a:srgbClr val="00B0F0"/>
              </a:solidFill>
              <a:effectLst>
                <a:outerShdw blurRad="38100" dist="38100" dir="2700000" algn="tl">
                  <a:srgbClr val="000000">
                    <a:alpha val="43137"/>
                  </a:srgbClr>
                </a:outerShdw>
              </a:effectLst>
            </a:endParaRPr>
          </a:p>
          <a:p>
            <a:pPr lvl="1" eaLnBrk="1" hangingPunct="1">
              <a:defRPr/>
            </a:pPr>
            <a:r>
              <a:rPr lang="zh-CN" altLang="en-US" b="1" dirty="0">
                <a:solidFill>
                  <a:srgbClr val="00B0F0"/>
                </a:solidFill>
                <a:effectLst>
                  <a:outerShdw blurRad="38100" dist="38100" dir="2700000" algn="tl">
                    <a:srgbClr val="000000">
                      <a:alpha val="43137"/>
                    </a:srgbClr>
                  </a:outerShdw>
                </a:effectLst>
              </a:rPr>
              <a:t>压缩数据</a:t>
            </a:r>
            <a:endParaRPr lang="en-US" altLang="zh-CN" b="1" dirty="0">
              <a:solidFill>
                <a:srgbClr val="00B0F0"/>
              </a:solidFill>
              <a:effectLst>
                <a:outerShdw blurRad="38100" dist="38100" dir="2700000" algn="tl">
                  <a:srgbClr val="000000">
                    <a:alpha val="43137"/>
                  </a:srgbClr>
                </a:outerShdw>
              </a:effectLst>
            </a:endParaRPr>
          </a:p>
          <a:p>
            <a:pPr lvl="1" eaLnBrk="1" hangingPunct="1">
              <a:defRPr/>
            </a:pPr>
            <a:r>
              <a:rPr lang="en-US" altLang="zh-CN" b="1" dirty="0">
                <a:solidFill>
                  <a:srgbClr val="00B0F0"/>
                </a:solidFill>
                <a:effectLst>
                  <a:outerShdw blurRad="38100" dist="38100" dir="2700000" algn="tl">
                    <a:srgbClr val="000000">
                      <a:alpha val="43137"/>
                    </a:srgbClr>
                  </a:outerShdw>
                </a:effectLst>
              </a:rPr>
              <a:t>…</a:t>
            </a:r>
            <a:endParaRPr lang="zh-CN" altLang="en-US" b="1" dirty="0">
              <a:solidFill>
                <a:srgbClr val="00B0F0"/>
              </a:solidFill>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72</a:t>
            </a:fld>
            <a:endParaRPr lang="zh-CN"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3789683"/>
            <a:ext cx="3657600" cy="287967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eaLnBrk="1" hangingPunct="1">
              <a:defRPr/>
            </a:pPr>
            <a:r>
              <a:rPr lang="zh-CN" altLang="en-US" b="1" dirty="0">
                <a:effectLst>
                  <a:outerShdw blurRad="38100" dist="38100" dir="2700000" algn="tl">
                    <a:srgbClr val="000000">
                      <a:alpha val="43137"/>
                    </a:srgbClr>
                  </a:outerShdw>
                </a:effectLst>
              </a:rPr>
              <a:t>数据挖掘的任务</a:t>
            </a:r>
          </a:p>
        </p:txBody>
      </p:sp>
      <p:sp>
        <p:nvSpPr>
          <p:cNvPr id="59395" name="内容占位符 2"/>
          <p:cNvSpPr>
            <a:spLocks noGrp="1"/>
          </p:cNvSpPr>
          <p:nvPr>
            <p:ph idx="1"/>
          </p:nvPr>
        </p:nvSpPr>
        <p:spPr/>
        <p:txBody>
          <a:bodyPr/>
          <a:lstStyle/>
          <a:p>
            <a:pPr marL="0" indent="0" eaLnBrk="1" hangingPunct="1">
              <a:buNone/>
              <a:defRPr/>
            </a:pPr>
            <a:r>
              <a:rPr lang="zh-CN" altLang="en-US" b="1" dirty="0">
                <a:effectLst>
                  <a:outerShdw blurRad="38100" dist="38100" dir="2700000" algn="tl">
                    <a:srgbClr val="000000">
                      <a:alpha val="43137"/>
                    </a:srgbClr>
                  </a:outerShdw>
                </a:effectLst>
              </a:rPr>
              <a:t>聚类分析</a:t>
            </a:r>
            <a:endParaRPr lang="en-US" altLang="zh-CN" b="1"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DB5BE0-B235-44F1-B52F-92B56B68AAB8}" type="slidenum">
              <a:rPr lang="zh-CN" altLang="zh-CN" smtClean="0"/>
              <a:t>73</a:t>
            </a:fld>
            <a:endParaRPr lang="zh-CN" altLang="zh-CN"/>
          </a:p>
        </p:txBody>
      </p:sp>
      <p:pic>
        <p:nvPicPr>
          <p:cNvPr id="5" name="图片 4">
            <a:extLst>
              <a:ext uri="{FF2B5EF4-FFF2-40B4-BE49-F238E27FC236}">
                <a16:creationId xmlns:a16="http://schemas.microsoft.com/office/drawing/2014/main" id="{B20C0547-41DB-48A6-B8B8-A70620E44DE3}"/>
              </a:ext>
            </a:extLst>
          </p:cNvPr>
          <p:cNvPicPr>
            <a:picLocks noChangeAspect="1"/>
          </p:cNvPicPr>
          <p:nvPr/>
        </p:nvPicPr>
        <p:blipFill>
          <a:blip r:embed="rId2"/>
          <a:stretch>
            <a:fillRect/>
          </a:stretch>
        </p:blipFill>
        <p:spPr>
          <a:xfrm>
            <a:off x="1821697" y="2293297"/>
            <a:ext cx="5646909" cy="3726503"/>
          </a:xfrm>
          <a:prstGeom prst="rect">
            <a:avLst/>
          </a:prstGeom>
        </p:spPr>
      </p:pic>
    </p:spTree>
    <p:extLst>
      <p:ext uri="{BB962C8B-B14F-4D97-AF65-F5344CB8AC3E}">
        <p14:creationId xmlns:p14="http://schemas.microsoft.com/office/powerpoint/2010/main" val="750398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effectLst>
                  <a:outerShdw blurRad="38100" dist="38100" dir="2700000" algn="tl">
                    <a:srgbClr val="000000">
                      <a:alpha val="43137"/>
                    </a:srgbClr>
                  </a:outerShdw>
                </a:effectLst>
              </a:rPr>
              <a:t>数据挖掘的任务</a:t>
            </a:r>
            <a:endParaRPr lang="zh-CN" altLang="en-US" b="1" dirty="0"/>
          </a:p>
        </p:txBody>
      </p:sp>
      <p:sp>
        <p:nvSpPr>
          <p:cNvPr id="73731" name="内容占位符 2"/>
          <p:cNvSpPr>
            <a:spLocks noGrp="1"/>
          </p:cNvSpPr>
          <p:nvPr>
            <p:ph idx="1"/>
          </p:nvPr>
        </p:nvSpPr>
        <p:spPr/>
        <p:txBody>
          <a:bodyPr/>
          <a:lstStyle/>
          <a:p>
            <a:r>
              <a:rPr lang="zh-CN" altLang="en-US" b="1" dirty="0"/>
              <a:t>异常检测</a:t>
            </a:r>
            <a:endParaRPr lang="en-US" altLang="zh-CN" b="1" dirty="0"/>
          </a:p>
          <a:p>
            <a:pPr lvl="1"/>
            <a:r>
              <a:rPr lang="zh-CN" altLang="en-US" b="1" dirty="0"/>
              <a:t>识别特征明显与其他数据不同的观测值</a:t>
            </a:r>
            <a:endParaRPr lang="en-US" altLang="zh-CN" b="1" dirty="0"/>
          </a:p>
          <a:p>
            <a:pPr lvl="1"/>
            <a:r>
              <a:rPr lang="zh-CN" altLang="en-US" b="1" dirty="0"/>
              <a:t>识别异常点、离群点</a:t>
            </a:r>
            <a:endParaRPr lang="en-US" altLang="zh-CN" b="1" dirty="0"/>
          </a:p>
          <a:p>
            <a:pPr lvl="1"/>
            <a:r>
              <a:rPr lang="zh-CN" altLang="en-US" b="1" dirty="0"/>
              <a:t>应用在欺诈检测、网络攻击、异常抖动等</a:t>
            </a:r>
          </a:p>
        </p:txBody>
      </p:sp>
      <p:sp>
        <p:nvSpPr>
          <p:cNvPr id="3" name="灯片编号占位符 2"/>
          <p:cNvSpPr>
            <a:spLocks noGrp="1"/>
          </p:cNvSpPr>
          <p:nvPr>
            <p:ph type="sldNum" sz="quarter" idx="12"/>
          </p:nvPr>
        </p:nvSpPr>
        <p:spPr/>
        <p:txBody>
          <a:bodyPr/>
          <a:lstStyle/>
          <a:p>
            <a:pPr>
              <a:defRPr/>
            </a:pPr>
            <a:fld id="{64DB5BE0-B235-44F1-B52F-92B56B68AAB8}" type="slidenum">
              <a:rPr lang="zh-CN" altLang="zh-CN" smtClean="0"/>
              <a:t>74</a:t>
            </a:fld>
            <a:endParaRPr lang="zh-CN" altLang="zh-CN"/>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564" y="4439247"/>
            <a:ext cx="6560399" cy="224571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9F008A36-78C9-4955-B958-C60371386A74}" type="slidenum">
              <a:rPr kumimoji="0" lang="en-US" altLang="zh-CN" sz="1400"/>
              <a:t>75</a:t>
            </a:fld>
            <a:endParaRPr kumimoji="0" lang="en-US" altLang="zh-CN" sz="1400"/>
          </a:p>
        </p:txBody>
      </p:sp>
      <p:sp>
        <p:nvSpPr>
          <p:cNvPr id="52227" name="Rectangle 2"/>
          <p:cNvSpPr>
            <a:spLocks noGrp="1" noChangeArrowheads="1"/>
          </p:cNvSpPr>
          <p:nvPr>
            <p:ph type="title"/>
          </p:nvPr>
        </p:nvSpPr>
        <p:spPr>
          <a:xfrm>
            <a:off x="0" y="170979"/>
            <a:ext cx="9144000" cy="593725"/>
          </a:xfrm>
        </p:spPr>
        <p:txBody>
          <a:bodyPr>
            <a:normAutofit fontScale="90000"/>
          </a:bodyPr>
          <a:lstStyle/>
          <a:p>
            <a:pPr eaLnBrk="1" hangingPunct="1"/>
            <a:r>
              <a:rPr lang="en-US" altLang="zh-CN" sz="2400" dirty="0"/>
              <a:t>Top-10 Most Popular DM Algorithms:18 Identified Candidates (I)</a:t>
            </a:r>
          </a:p>
        </p:txBody>
      </p:sp>
      <p:sp>
        <p:nvSpPr>
          <p:cNvPr id="52228" name="Rectangle 3"/>
          <p:cNvSpPr>
            <a:spLocks noGrp="1" noChangeArrowheads="1"/>
          </p:cNvSpPr>
          <p:nvPr>
            <p:ph type="body" idx="1"/>
          </p:nvPr>
        </p:nvSpPr>
        <p:spPr>
          <a:xfrm>
            <a:off x="0" y="764704"/>
            <a:ext cx="9144000" cy="5661025"/>
          </a:xfrm>
        </p:spPr>
        <p:txBody>
          <a:bodyPr>
            <a:normAutofit lnSpcReduction="10000"/>
          </a:bodyPr>
          <a:lstStyle/>
          <a:p>
            <a:pPr eaLnBrk="1" hangingPunct="1">
              <a:lnSpc>
                <a:spcPct val="90000"/>
              </a:lnSpc>
            </a:pPr>
            <a:r>
              <a:rPr lang="en-US" altLang="zh-CN" sz="2000" b="0" dirty="0"/>
              <a:t> </a:t>
            </a:r>
            <a:r>
              <a:rPr lang="en-US" altLang="zh-CN" sz="2000" b="1" dirty="0"/>
              <a:t>Classification</a:t>
            </a:r>
          </a:p>
          <a:p>
            <a:pPr lvl="1" eaLnBrk="1" hangingPunct="1">
              <a:lnSpc>
                <a:spcPct val="90000"/>
              </a:lnSpc>
            </a:pPr>
            <a:r>
              <a:rPr lang="en-US" altLang="zh-CN" sz="2000" b="0" dirty="0"/>
              <a:t>#1. </a:t>
            </a:r>
            <a:r>
              <a:rPr lang="en-US" altLang="zh-CN" sz="2000" b="1" dirty="0"/>
              <a:t>C4.5</a:t>
            </a:r>
            <a:r>
              <a:rPr lang="en-US" altLang="zh-CN" sz="2000" b="0" dirty="0"/>
              <a:t>: Quinlan, J. R. C4.5: Programs for Machine Learning. Morgan Kaufmann., 1993.</a:t>
            </a:r>
          </a:p>
          <a:p>
            <a:pPr lvl="1" eaLnBrk="1" hangingPunct="1">
              <a:lnSpc>
                <a:spcPct val="90000"/>
              </a:lnSpc>
            </a:pPr>
            <a:r>
              <a:rPr lang="en-US" altLang="zh-CN" sz="2000" b="0" dirty="0"/>
              <a:t>#2. </a:t>
            </a:r>
            <a:r>
              <a:rPr lang="en-US" altLang="zh-CN" sz="2000" b="1" dirty="0"/>
              <a:t>CART</a:t>
            </a:r>
            <a:r>
              <a:rPr lang="en-US" altLang="zh-CN" sz="2000" b="0" dirty="0"/>
              <a:t>: L. </a:t>
            </a:r>
            <a:r>
              <a:rPr lang="en-US" altLang="zh-CN" sz="2000" b="0" dirty="0" err="1"/>
              <a:t>Breiman</a:t>
            </a:r>
            <a:r>
              <a:rPr lang="en-US" altLang="zh-CN" sz="2000" b="0" dirty="0"/>
              <a:t>, J. Friedman, R. </a:t>
            </a:r>
            <a:r>
              <a:rPr lang="en-US" altLang="zh-CN" sz="2000" b="0" dirty="0" err="1"/>
              <a:t>Olshen</a:t>
            </a:r>
            <a:r>
              <a:rPr lang="en-US" altLang="zh-CN" sz="2000" b="0" dirty="0"/>
              <a:t>, and C. Stone. Classification and Regression Trees. Wadsworth, 1984.</a:t>
            </a:r>
          </a:p>
          <a:p>
            <a:pPr lvl="1" eaLnBrk="1" hangingPunct="1">
              <a:lnSpc>
                <a:spcPct val="90000"/>
              </a:lnSpc>
            </a:pPr>
            <a:r>
              <a:rPr lang="en-US" altLang="zh-CN" sz="2000" b="0" dirty="0"/>
              <a:t>#3. </a:t>
            </a:r>
            <a:r>
              <a:rPr lang="en-US" altLang="zh-CN" sz="2000" b="1" dirty="0"/>
              <a:t>K Nearest </a:t>
            </a:r>
            <a:r>
              <a:rPr lang="en-US" altLang="zh-CN" sz="2000" b="1" dirty="0" err="1"/>
              <a:t>Neighbours</a:t>
            </a:r>
            <a:r>
              <a:rPr lang="en-US" altLang="zh-CN" sz="2000" b="1" dirty="0"/>
              <a:t> (</a:t>
            </a:r>
            <a:r>
              <a:rPr lang="en-US" altLang="zh-CN" sz="2000" b="1" dirty="0" err="1"/>
              <a:t>kNN</a:t>
            </a:r>
            <a:r>
              <a:rPr lang="en-US" altLang="zh-CN" sz="2000" b="1" dirty="0"/>
              <a:t>): </a:t>
            </a:r>
            <a:r>
              <a:rPr lang="en-US" altLang="zh-CN" sz="2000" b="0" dirty="0"/>
              <a:t>Hastie, T. and </a:t>
            </a:r>
            <a:r>
              <a:rPr lang="en-US" altLang="zh-CN" sz="2000" b="0" dirty="0" err="1"/>
              <a:t>Tibshirani</a:t>
            </a:r>
            <a:r>
              <a:rPr lang="en-US" altLang="zh-CN" sz="2000" b="0" dirty="0"/>
              <a:t>, R. 1996. Discriminant Adaptive Nearest Neighbor Classification. TPAMI. 18(6)</a:t>
            </a:r>
          </a:p>
          <a:p>
            <a:pPr lvl="1" eaLnBrk="1" hangingPunct="1">
              <a:lnSpc>
                <a:spcPct val="90000"/>
              </a:lnSpc>
            </a:pPr>
            <a:r>
              <a:rPr lang="en-US" altLang="zh-CN" sz="2000" b="0" dirty="0"/>
              <a:t>#4. </a:t>
            </a:r>
            <a:r>
              <a:rPr lang="en-US" altLang="zh-CN" sz="2000" b="1" dirty="0"/>
              <a:t>Naive Bayes </a:t>
            </a:r>
            <a:r>
              <a:rPr lang="en-US" altLang="zh-CN" sz="2000" b="0" dirty="0"/>
              <a:t>Hand, D.J., Yu, K., 2001. Idiot's Bayes: Not So Stupid After All? </a:t>
            </a:r>
            <a:r>
              <a:rPr lang="en-US" altLang="zh-CN" sz="2000" b="0" dirty="0" err="1"/>
              <a:t>Internat.</a:t>
            </a:r>
            <a:r>
              <a:rPr lang="en-US" altLang="zh-CN" sz="2000" b="0" dirty="0"/>
              <a:t> Statist. Rev. 69, 385-398.</a:t>
            </a:r>
          </a:p>
          <a:p>
            <a:pPr eaLnBrk="1" hangingPunct="1">
              <a:lnSpc>
                <a:spcPct val="90000"/>
              </a:lnSpc>
            </a:pPr>
            <a:r>
              <a:rPr lang="en-US" altLang="zh-CN" sz="2000" b="1" dirty="0"/>
              <a:t>Statistical Learning</a:t>
            </a:r>
          </a:p>
          <a:p>
            <a:pPr lvl="1" eaLnBrk="1" hangingPunct="1">
              <a:lnSpc>
                <a:spcPct val="90000"/>
              </a:lnSpc>
            </a:pPr>
            <a:r>
              <a:rPr lang="en-US" altLang="zh-CN" sz="2000" b="0" dirty="0"/>
              <a:t>#5. </a:t>
            </a:r>
            <a:r>
              <a:rPr lang="en-US" altLang="zh-CN" sz="2000" b="1" dirty="0"/>
              <a:t>SVM</a:t>
            </a:r>
            <a:r>
              <a:rPr lang="en-US" altLang="zh-CN" sz="2000" b="0" dirty="0"/>
              <a:t>: </a:t>
            </a:r>
            <a:r>
              <a:rPr lang="en-US" altLang="zh-CN" sz="2000" b="0" dirty="0" err="1"/>
              <a:t>Vapnik</a:t>
            </a:r>
            <a:r>
              <a:rPr lang="en-US" altLang="zh-CN" sz="2000" b="0" dirty="0"/>
              <a:t>, V. N. 1995. The Nature of Statistical Learning Theory. Springer-</a:t>
            </a:r>
            <a:r>
              <a:rPr lang="en-US" altLang="zh-CN" sz="2000" b="0" dirty="0" err="1"/>
              <a:t>Verlag</a:t>
            </a:r>
            <a:r>
              <a:rPr lang="en-US" altLang="zh-CN" sz="2000" b="0" dirty="0"/>
              <a:t>.</a:t>
            </a:r>
          </a:p>
          <a:p>
            <a:pPr lvl="1" eaLnBrk="1" hangingPunct="1">
              <a:lnSpc>
                <a:spcPct val="90000"/>
              </a:lnSpc>
            </a:pPr>
            <a:r>
              <a:rPr lang="en-US" altLang="zh-CN" sz="2000" b="0" dirty="0"/>
              <a:t> #6. </a:t>
            </a:r>
            <a:r>
              <a:rPr lang="en-US" altLang="zh-CN" sz="2000" b="1" dirty="0"/>
              <a:t>EM</a:t>
            </a:r>
            <a:r>
              <a:rPr lang="en-US" altLang="zh-CN" sz="2000" b="0" dirty="0"/>
              <a:t>: McLachlan, G. and Peel, D. (2000). Finite Mixture Models. J. Wiley, New York. Association Analysis</a:t>
            </a:r>
          </a:p>
          <a:p>
            <a:pPr lvl="1" eaLnBrk="1" hangingPunct="1">
              <a:lnSpc>
                <a:spcPct val="90000"/>
              </a:lnSpc>
            </a:pPr>
            <a:r>
              <a:rPr lang="en-US" altLang="zh-CN" sz="2000" b="0" dirty="0"/>
              <a:t>#7. </a:t>
            </a:r>
            <a:r>
              <a:rPr lang="en-US" altLang="zh-CN" sz="2000" b="1" dirty="0" err="1"/>
              <a:t>Apriori</a:t>
            </a:r>
            <a:r>
              <a:rPr lang="en-US" altLang="zh-CN" sz="2000" b="0" dirty="0"/>
              <a:t>: Rakesh Agrawal and Ramakrishnan </a:t>
            </a:r>
            <a:r>
              <a:rPr lang="en-US" altLang="zh-CN" sz="2000" b="0" dirty="0" err="1"/>
              <a:t>Srikant</a:t>
            </a:r>
            <a:r>
              <a:rPr lang="en-US" altLang="zh-CN" sz="2000" b="0" dirty="0"/>
              <a:t>. Fast Algorithms for Mining Association Rules. In VLDB '94.</a:t>
            </a:r>
          </a:p>
          <a:p>
            <a:pPr lvl="1" eaLnBrk="1" hangingPunct="1">
              <a:lnSpc>
                <a:spcPct val="90000"/>
              </a:lnSpc>
            </a:pPr>
            <a:r>
              <a:rPr lang="en-US" altLang="zh-CN" sz="2000" b="0" dirty="0"/>
              <a:t>#8. </a:t>
            </a:r>
            <a:r>
              <a:rPr lang="en-US" altLang="zh-CN" sz="2000" b="1" dirty="0"/>
              <a:t>FP-Tree</a:t>
            </a:r>
            <a:r>
              <a:rPr lang="en-US" altLang="zh-CN" sz="2000" b="0" dirty="0"/>
              <a:t>: Han, J., Pei, J., and Yin, Y. 2000. Mining frequent patterns without candidate generation. In SIGMOD '00.</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EB5FF820-2C17-4623-A998-4DD19D4E14F7}" type="slidenum">
              <a:rPr kumimoji="0" lang="en-US" altLang="zh-CN" sz="1400"/>
              <a:t>76</a:t>
            </a:fld>
            <a:endParaRPr kumimoji="0" lang="en-US" altLang="zh-CN" sz="1400"/>
          </a:p>
        </p:txBody>
      </p:sp>
      <p:sp>
        <p:nvSpPr>
          <p:cNvPr id="53251" name="Rectangle 2"/>
          <p:cNvSpPr>
            <a:spLocks noGrp="1" noChangeArrowheads="1"/>
          </p:cNvSpPr>
          <p:nvPr>
            <p:ph type="title"/>
          </p:nvPr>
        </p:nvSpPr>
        <p:spPr>
          <a:xfrm>
            <a:off x="900113" y="116632"/>
            <a:ext cx="7732712" cy="514350"/>
          </a:xfrm>
        </p:spPr>
        <p:txBody>
          <a:bodyPr/>
          <a:lstStyle/>
          <a:p>
            <a:pPr eaLnBrk="1" hangingPunct="1"/>
            <a:r>
              <a:rPr lang="en-US" altLang="zh-CN" sz="2400" dirty="0"/>
              <a:t>The 18 Identified Candidates (II)</a:t>
            </a:r>
          </a:p>
        </p:txBody>
      </p:sp>
      <p:sp>
        <p:nvSpPr>
          <p:cNvPr id="53252" name="Rectangle 3"/>
          <p:cNvSpPr>
            <a:spLocks noGrp="1" noChangeArrowheads="1"/>
          </p:cNvSpPr>
          <p:nvPr>
            <p:ph type="body" idx="1"/>
          </p:nvPr>
        </p:nvSpPr>
        <p:spPr>
          <a:xfrm>
            <a:off x="174204" y="766174"/>
            <a:ext cx="8964612" cy="5532612"/>
          </a:xfrm>
        </p:spPr>
        <p:txBody>
          <a:bodyPr>
            <a:normAutofit fontScale="92500" lnSpcReduction="10000"/>
          </a:bodyPr>
          <a:lstStyle/>
          <a:p>
            <a:pPr eaLnBrk="1" hangingPunct="1">
              <a:lnSpc>
                <a:spcPct val="90000"/>
              </a:lnSpc>
            </a:pPr>
            <a:r>
              <a:rPr lang="en-US" altLang="zh-CN" sz="2400" b="1" dirty="0"/>
              <a:t>Link Mining</a:t>
            </a:r>
          </a:p>
          <a:p>
            <a:pPr lvl="1" eaLnBrk="1" hangingPunct="1">
              <a:lnSpc>
                <a:spcPct val="90000"/>
              </a:lnSpc>
            </a:pPr>
            <a:r>
              <a:rPr lang="en-US" altLang="zh-CN" sz="2400" dirty="0"/>
              <a:t>#9. </a:t>
            </a:r>
            <a:r>
              <a:rPr lang="en-US" altLang="zh-CN" sz="2400" b="1" dirty="0"/>
              <a:t>PageRank</a:t>
            </a:r>
            <a:r>
              <a:rPr lang="en-US" altLang="zh-CN" sz="2400" dirty="0"/>
              <a:t>: </a:t>
            </a:r>
            <a:r>
              <a:rPr lang="en-US" altLang="zh-CN" sz="2400" dirty="0" err="1"/>
              <a:t>Brin</a:t>
            </a:r>
            <a:r>
              <a:rPr lang="en-US" altLang="zh-CN" sz="2400" dirty="0"/>
              <a:t>, S. and Page, L. 1998. The anatomy of a large-scale </a:t>
            </a:r>
            <a:r>
              <a:rPr lang="en-US" altLang="zh-CN" sz="2400" dirty="0" err="1"/>
              <a:t>hypertextual</a:t>
            </a:r>
            <a:r>
              <a:rPr lang="en-US" altLang="zh-CN" sz="2400" dirty="0"/>
              <a:t> Web search engine. In WWW-7, 1998.</a:t>
            </a:r>
          </a:p>
          <a:p>
            <a:pPr lvl="1" eaLnBrk="1" hangingPunct="1">
              <a:lnSpc>
                <a:spcPct val="90000"/>
              </a:lnSpc>
            </a:pPr>
            <a:r>
              <a:rPr lang="en-US" altLang="zh-CN" sz="2400" dirty="0"/>
              <a:t>#10. </a:t>
            </a:r>
            <a:r>
              <a:rPr lang="en-US" altLang="zh-CN" sz="2400" b="1" dirty="0"/>
              <a:t>HITS</a:t>
            </a:r>
            <a:r>
              <a:rPr lang="en-US" altLang="zh-CN" sz="2400" dirty="0"/>
              <a:t>: Kleinberg, J. M. 1998. Authoritative sources in a hyperlinked environment. SODA, 1998.</a:t>
            </a:r>
          </a:p>
          <a:p>
            <a:pPr eaLnBrk="1" hangingPunct="1">
              <a:lnSpc>
                <a:spcPct val="90000"/>
              </a:lnSpc>
            </a:pPr>
            <a:r>
              <a:rPr lang="en-US" altLang="zh-CN" sz="2400" b="1" dirty="0"/>
              <a:t>Clustering</a:t>
            </a:r>
          </a:p>
          <a:p>
            <a:pPr lvl="1" eaLnBrk="1" hangingPunct="1">
              <a:lnSpc>
                <a:spcPct val="90000"/>
              </a:lnSpc>
            </a:pPr>
            <a:r>
              <a:rPr lang="en-US" altLang="zh-CN" sz="2400" dirty="0"/>
              <a:t>#11. </a:t>
            </a:r>
            <a:r>
              <a:rPr lang="en-US" altLang="zh-CN" sz="2400" b="1" dirty="0"/>
              <a:t>K-Means</a:t>
            </a:r>
            <a:r>
              <a:rPr lang="en-US" altLang="zh-CN" sz="2400" dirty="0"/>
              <a:t>: </a:t>
            </a:r>
            <a:r>
              <a:rPr lang="en-US" altLang="zh-CN" sz="2400" dirty="0" err="1"/>
              <a:t>MacQueen</a:t>
            </a:r>
            <a:r>
              <a:rPr lang="en-US" altLang="zh-CN" sz="2400" dirty="0"/>
              <a:t>, J. B., Some methods for classification and analysis of multivariate observations, in Proc. 5th Berkeley </a:t>
            </a:r>
            <a:r>
              <a:rPr lang="en-US" altLang="zh-CN" sz="2400" dirty="0" err="1"/>
              <a:t>Symp</a:t>
            </a:r>
            <a:r>
              <a:rPr lang="en-US" altLang="zh-CN" sz="2400" dirty="0"/>
              <a:t>. Mathematical Statistics and Probability, 1967.</a:t>
            </a:r>
          </a:p>
          <a:p>
            <a:pPr lvl="1" eaLnBrk="1" hangingPunct="1">
              <a:lnSpc>
                <a:spcPct val="90000"/>
              </a:lnSpc>
            </a:pPr>
            <a:r>
              <a:rPr lang="en-US" altLang="zh-CN" sz="2400" dirty="0"/>
              <a:t>#12. </a:t>
            </a:r>
            <a:r>
              <a:rPr lang="en-US" altLang="zh-CN" sz="2400" b="1" dirty="0"/>
              <a:t>BIRCH</a:t>
            </a:r>
            <a:r>
              <a:rPr lang="en-US" altLang="zh-CN" sz="2400" dirty="0"/>
              <a:t>: Zhang, T., Ramakrishnan, R., and </a:t>
            </a:r>
            <a:r>
              <a:rPr lang="en-US" altLang="zh-CN" sz="2400" dirty="0" err="1"/>
              <a:t>Livny</a:t>
            </a:r>
            <a:r>
              <a:rPr lang="en-US" altLang="zh-CN" sz="2400" dirty="0"/>
              <a:t>, M. 1996. BIRCH: an efficient data clustering method for very large databases. In SIGMOD '96.</a:t>
            </a:r>
          </a:p>
          <a:p>
            <a:pPr eaLnBrk="1" hangingPunct="1">
              <a:lnSpc>
                <a:spcPct val="90000"/>
              </a:lnSpc>
            </a:pPr>
            <a:r>
              <a:rPr lang="en-US" altLang="zh-CN" sz="2400" b="1" dirty="0"/>
              <a:t>Bagging and Boosting</a:t>
            </a:r>
          </a:p>
          <a:p>
            <a:pPr lvl="1" eaLnBrk="1" hangingPunct="1">
              <a:lnSpc>
                <a:spcPct val="90000"/>
              </a:lnSpc>
            </a:pPr>
            <a:r>
              <a:rPr lang="en-US" altLang="zh-CN" sz="2400" dirty="0"/>
              <a:t>#13. </a:t>
            </a:r>
            <a:r>
              <a:rPr lang="en-US" altLang="zh-CN" sz="2400" b="1" dirty="0" err="1"/>
              <a:t>AdaBoost</a:t>
            </a:r>
            <a:r>
              <a:rPr lang="en-US" altLang="zh-CN" sz="2400" dirty="0"/>
              <a:t>: Freund, Y. and </a:t>
            </a:r>
            <a:r>
              <a:rPr lang="en-US" altLang="zh-CN" sz="2400" dirty="0" err="1"/>
              <a:t>Schapire</a:t>
            </a:r>
            <a:r>
              <a:rPr lang="en-US" altLang="zh-CN" sz="2400" dirty="0"/>
              <a:t>, R. E. 1997. A decision-theoretic generalization of on-line learning and an application to boosting. J. </a:t>
            </a:r>
            <a:r>
              <a:rPr lang="en-US" altLang="zh-CN" sz="2400" dirty="0" err="1"/>
              <a:t>Comput</a:t>
            </a:r>
            <a:r>
              <a:rPr lang="en-US" altLang="zh-CN" sz="2400" dirty="0"/>
              <a:t>. Syst. Sci. 55, 1 (Aug. 1997), 119-139.</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27A5060-975C-4EF1-B50C-D264DC43CAC9}" type="slidenum">
              <a:rPr kumimoji="0" lang="en-US" altLang="zh-CN" sz="1400"/>
              <a:t>77</a:t>
            </a:fld>
            <a:endParaRPr kumimoji="0" lang="en-US" altLang="zh-CN" sz="1400"/>
          </a:p>
        </p:txBody>
      </p:sp>
      <p:sp>
        <p:nvSpPr>
          <p:cNvPr id="54275" name="Rectangle 2"/>
          <p:cNvSpPr>
            <a:spLocks noGrp="1" noChangeArrowheads="1"/>
          </p:cNvSpPr>
          <p:nvPr>
            <p:ph type="title"/>
          </p:nvPr>
        </p:nvSpPr>
        <p:spPr>
          <a:xfrm>
            <a:off x="768350" y="116632"/>
            <a:ext cx="8375650" cy="441325"/>
          </a:xfrm>
        </p:spPr>
        <p:txBody>
          <a:bodyPr>
            <a:normAutofit fontScale="90000"/>
          </a:bodyPr>
          <a:lstStyle/>
          <a:p>
            <a:pPr eaLnBrk="1" hangingPunct="1"/>
            <a:r>
              <a:rPr lang="en-US" altLang="zh-CN" sz="4000" dirty="0"/>
              <a:t>The 18 Identified Candidates (III)</a:t>
            </a:r>
          </a:p>
        </p:txBody>
      </p:sp>
      <p:sp>
        <p:nvSpPr>
          <p:cNvPr id="54276" name="Rectangle 3"/>
          <p:cNvSpPr>
            <a:spLocks noGrp="1" noChangeArrowheads="1"/>
          </p:cNvSpPr>
          <p:nvPr>
            <p:ph type="body" idx="1"/>
          </p:nvPr>
        </p:nvSpPr>
        <p:spPr>
          <a:xfrm>
            <a:off x="0" y="475704"/>
            <a:ext cx="8964613" cy="5689600"/>
          </a:xfrm>
        </p:spPr>
        <p:txBody>
          <a:bodyPr>
            <a:normAutofit fontScale="92500" lnSpcReduction="10000"/>
          </a:bodyPr>
          <a:lstStyle/>
          <a:p>
            <a:pPr eaLnBrk="1" hangingPunct="1"/>
            <a:r>
              <a:rPr lang="en-US" altLang="zh-CN" sz="2200" b="1" dirty="0"/>
              <a:t>Sequential Patterns</a:t>
            </a:r>
          </a:p>
          <a:p>
            <a:pPr lvl="1" eaLnBrk="1" hangingPunct="1"/>
            <a:r>
              <a:rPr lang="en-US" altLang="zh-CN" sz="2200" dirty="0"/>
              <a:t>#14. </a:t>
            </a:r>
            <a:r>
              <a:rPr lang="en-US" altLang="zh-CN" sz="2200" b="1" dirty="0"/>
              <a:t>GSP</a:t>
            </a:r>
            <a:r>
              <a:rPr lang="en-US" altLang="zh-CN" sz="2200" dirty="0"/>
              <a:t>: </a:t>
            </a:r>
            <a:r>
              <a:rPr lang="en-US" altLang="zh-CN" sz="2200" dirty="0" err="1"/>
              <a:t>Srikant</a:t>
            </a:r>
            <a:r>
              <a:rPr lang="en-US" altLang="zh-CN" sz="2200" dirty="0"/>
              <a:t>, R. and Agrawal, R. 1996. Mining Sequential Patterns: Generalizations and Performance Improvements. 5th International Conference on Extending Database Technology, 1996.</a:t>
            </a:r>
          </a:p>
          <a:p>
            <a:pPr lvl="1" eaLnBrk="1" hangingPunct="1"/>
            <a:r>
              <a:rPr lang="en-US" altLang="zh-CN" sz="2200" dirty="0"/>
              <a:t>#15. </a:t>
            </a:r>
            <a:r>
              <a:rPr lang="en-US" altLang="zh-CN" sz="2200" b="1" dirty="0" err="1"/>
              <a:t>PrefixSpan</a:t>
            </a:r>
            <a:r>
              <a:rPr lang="en-US" altLang="zh-CN" sz="2200" dirty="0"/>
              <a:t>: J. Pei, J. Han, B. </a:t>
            </a:r>
            <a:r>
              <a:rPr lang="en-US" altLang="zh-CN" sz="2200" dirty="0" err="1"/>
              <a:t>Mortazavi-Asl</a:t>
            </a:r>
            <a:r>
              <a:rPr lang="en-US" altLang="zh-CN" sz="2200" dirty="0"/>
              <a:t>, H. Pinto, Q. Chen, U. </a:t>
            </a:r>
            <a:r>
              <a:rPr lang="en-US" altLang="zh-CN" sz="2200" dirty="0" err="1"/>
              <a:t>Dayal</a:t>
            </a:r>
            <a:r>
              <a:rPr lang="en-US" altLang="zh-CN" sz="2200" dirty="0"/>
              <a:t> and M-C. Hsu. </a:t>
            </a:r>
            <a:r>
              <a:rPr lang="en-US" altLang="zh-CN" sz="2200" dirty="0" err="1"/>
              <a:t>PrefixSpan</a:t>
            </a:r>
            <a:r>
              <a:rPr lang="en-US" altLang="zh-CN" sz="2200" dirty="0"/>
              <a:t>: Mining Sequential Patterns Efficiently by Prefix-Projected Pattern Growth. In ICDE '01.</a:t>
            </a:r>
          </a:p>
          <a:p>
            <a:pPr eaLnBrk="1" hangingPunct="1"/>
            <a:r>
              <a:rPr lang="en-US" altLang="zh-CN" sz="2200" b="1" dirty="0"/>
              <a:t>Integrated Mining</a:t>
            </a:r>
          </a:p>
          <a:p>
            <a:pPr lvl="1" eaLnBrk="1" hangingPunct="1"/>
            <a:r>
              <a:rPr lang="en-US" altLang="zh-CN" sz="2200" dirty="0"/>
              <a:t>#16. </a:t>
            </a:r>
            <a:r>
              <a:rPr lang="en-US" altLang="zh-CN" sz="2200" b="1" dirty="0"/>
              <a:t>CBA</a:t>
            </a:r>
            <a:r>
              <a:rPr lang="en-US" altLang="zh-CN" sz="2200" dirty="0"/>
              <a:t>: Liu, B., Hsu, W. and Ma, Y. M. Integrating classification and association rule mining. KDD-98. </a:t>
            </a:r>
          </a:p>
          <a:p>
            <a:pPr eaLnBrk="1" hangingPunct="1"/>
            <a:r>
              <a:rPr lang="en-US" altLang="zh-CN" sz="2200" b="1" dirty="0"/>
              <a:t>Rough Sets</a:t>
            </a:r>
          </a:p>
          <a:p>
            <a:pPr lvl="1" eaLnBrk="1" hangingPunct="1"/>
            <a:r>
              <a:rPr lang="en-US" altLang="zh-CN" sz="2200" dirty="0"/>
              <a:t>#17</a:t>
            </a:r>
            <a:r>
              <a:rPr lang="en-US" altLang="zh-CN" sz="2200" b="1" dirty="0"/>
              <a:t>. Finding </a:t>
            </a:r>
            <a:r>
              <a:rPr lang="en-US" altLang="zh-CN" sz="2200" b="1" dirty="0" err="1"/>
              <a:t>reduct</a:t>
            </a:r>
            <a:r>
              <a:rPr lang="en-US" altLang="zh-CN" sz="2200" dirty="0"/>
              <a:t>: </a:t>
            </a:r>
            <a:r>
              <a:rPr lang="en-US" altLang="zh-CN" sz="2200" dirty="0" err="1"/>
              <a:t>Zdzislaw</a:t>
            </a:r>
            <a:r>
              <a:rPr lang="en-US" altLang="zh-CN" sz="2200" dirty="0"/>
              <a:t> </a:t>
            </a:r>
            <a:r>
              <a:rPr lang="en-US" altLang="zh-CN" sz="2200" dirty="0" err="1"/>
              <a:t>Pawlak</a:t>
            </a:r>
            <a:r>
              <a:rPr lang="en-US" altLang="zh-CN" sz="2200" dirty="0"/>
              <a:t>, Rough Sets: Theoretical Aspects of Reasoning about Data, Kluwer Academic Publishers, Norwell, MA, 1992</a:t>
            </a:r>
          </a:p>
          <a:p>
            <a:pPr eaLnBrk="1" hangingPunct="1"/>
            <a:r>
              <a:rPr lang="en-US" altLang="zh-CN" sz="2200" b="1" dirty="0"/>
              <a:t>Graph Mining</a:t>
            </a:r>
          </a:p>
          <a:p>
            <a:pPr lvl="1" eaLnBrk="1" hangingPunct="1"/>
            <a:r>
              <a:rPr lang="en-US" altLang="zh-CN" sz="2200" dirty="0"/>
              <a:t>#18. </a:t>
            </a:r>
            <a:r>
              <a:rPr lang="en-US" altLang="zh-CN" sz="2200" b="1" dirty="0" err="1"/>
              <a:t>gSpan</a:t>
            </a:r>
            <a:r>
              <a:rPr lang="en-US" altLang="zh-CN" sz="2200" dirty="0"/>
              <a:t>: Yan, X. and Han, J. 2002. </a:t>
            </a:r>
            <a:r>
              <a:rPr lang="en-US" altLang="zh-CN" sz="2200" dirty="0" err="1"/>
              <a:t>gSpan</a:t>
            </a:r>
            <a:r>
              <a:rPr lang="en-US" altLang="zh-CN" sz="2200" dirty="0"/>
              <a:t>: Graph-Based Substructure Pattern Mining. In ICDM '02.</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4DB5BE0-B235-44F1-B52F-92B56B68AAB8}" type="slidenum">
              <a:rPr lang="zh-CN" altLang="zh-CN" smtClean="0"/>
              <a:t>78</a:t>
            </a:fld>
            <a:endParaRPr lang="zh-CN" altLang="zh-CN"/>
          </a:p>
        </p:txBody>
      </p:sp>
      <p:sp>
        <p:nvSpPr>
          <p:cNvPr id="5" name="Rectangle 3"/>
          <p:cNvSpPr txBox="1">
            <a:spLocks noChangeArrowheads="1"/>
          </p:cNvSpPr>
          <p:nvPr/>
        </p:nvSpPr>
        <p:spPr bwMode="auto">
          <a:xfrm>
            <a:off x="1043608" y="908720"/>
            <a:ext cx="7776542"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a:lstStyle>
          <a:p>
            <a:pPr eaLnBrk="1" hangingPunct="1">
              <a:lnSpc>
                <a:spcPct val="110000"/>
              </a:lnSpc>
            </a:pPr>
            <a:r>
              <a:rPr lang="en-US" altLang="zh-CN" sz="2800" b="1" dirty="0"/>
              <a:t>1: C4.5 (61 votes)</a:t>
            </a:r>
          </a:p>
          <a:p>
            <a:pPr eaLnBrk="1" hangingPunct="1">
              <a:lnSpc>
                <a:spcPct val="110000"/>
              </a:lnSpc>
            </a:pPr>
            <a:r>
              <a:rPr lang="en-US" altLang="zh-CN" sz="2800" b="1" dirty="0"/>
              <a:t>2: K-Means (60 votes)</a:t>
            </a:r>
          </a:p>
          <a:p>
            <a:pPr eaLnBrk="1" hangingPunct="1">
              <a:lnSpc>
                <a:spcPct val="110000"/>
              </a:lnSpc>
            </a:pPr>
            <a:r>
              <a:rPr lang="en-US" altLang="zh-CN" sz="2800" b="1" dirty="0"/>
              <a:t>3: SVM (58 votes)</a:t>
            </a:r>
          </a:p>
          <a:p>
            <a:pPr eaLnBrk="1" hangingPunct="1">
              <a:lnSpc>
                <a:spcPct val="110000"/>
              </a:lnSpc>
            </a:pPr>
            <a:r>
              <a:rPr lang="en-US" altLang="zh-CN" sz="2800" b="1" dirty="0"/>
              <a:t>4: </a:t>
            </a:r>
            <a:r>
              <a:rPr lang="en-US" altLang="zh-CN" sz="2800" b="1" dirty="0" err="1"/>
              <a:t>Apriori</a:t>
            </a:r>
            <a:r>
              <a:rPr lang="en-US" altLang="zh-CN" sz="2800" b="1" dirty="0"/>
              <a:t> (52 votes)</a:t>
            </a:r>
          </a:p>
          <a:p>
            <a:pPr eaLnBrk="1" hangingPunct="1">
              <a:lnSpc>
                <a:spcPct val="110000"/>
              </a:lnSpc>
            </a:pPr>
            <a:r>
              <a:rPr lang="en-US" altLang="zh-CN" sz="2800" b="1" dirty="0"/>
              <a:t>5: EM (48 votes)</a:t>
            </a:r>
          </a:p>
          <a:p>
            <a:pPr eaLnBrk="1" hangingPunct="1">
              <a:lnSpc>
                <a:spcPct val="110000"/>
              </a:lnSpc>
            </a:pPr>
            <a:r>
              <a:rPr lang="en-US" altLang="zh-CN" sz="2800" b="1" dirty="0"/>
              <a:t>6: PageRank (46 votes)</a:t>
            </a:r>
          </a:p>
          <a:p>
            <a:pPr eaLnBrk="1" hangingPunct="1">
              <a:lnSpc>
                <a:spcPct val="110000"/>
              </a:lnSpc>
            </a:pPr>
            <a:r>
              <a:rPr lang="en-US" altLang="zh-CN" sz="2800" b="1" dirty="0"/>
              <a:t>7: </a:t>
            </a:r>
            <a:r>
              <a:rPr lang="en-US" altLang="zh-CN" sz="2800" b="1" dirty="0" err="1"/>
              <a:t>AdaBoost</a:t>
            </a:r>
            <a:r>
              <a:rPr lang="en-US" altLang="zh-CN" sz="2800" b="1" dirty="0"/>
              <a:t> (45 votes)</a:t>
            </a:r>
          </a:p>
          <a:p>
            <a:pPr eaLnBrk="1" hangingPunct="1">
              <a:lnSpc>
                <a:spcPct val="110000"/>
              </a:lnSpc>
            </a:pPr>
            <a:r>
              <a:rPr lang="en-US" altLang="zh-CN" sz="2800" b="1" dirty="0"/>
              <a:t>8: </a:t>
            </a:r>
            <a:r>
              <a:rPr lang="en-US" altLang="zh-CN" sz="2800" b="1" dirty="0" err="1"/>
              <a:t>kNN</a:t>
            </a:r>
            <a:r>
              <a:rPr lang="en-US" altLang="zh-CN" sz="2800" b="1" dirty="0"/>
              <a:t> (45 votes)</a:t>
            </a:r>
          </a:p>
          <a:p>
            <a:pPr eaLnBrk="1" hangingPunct="1">
              <a:lnSpc>
                <a:spcPct val="110000"/>
              </a:lnSpc>
            </a:pPr>
            <a:r>
              <a:rPr lang="en-US" altLang="zh-CN" sz="2800" b="1" dirty="0"/>
              <a:t>9: Naive Bayes (45 votes)</a:t>
            </a:r>
          </a:p>
          <a:p>
            <a:pPr eaLnBrk="1" hangingPunct="1">
              <a:lnSpc>
                <a:spcPct val="110000"/>
              </a:lnSpc>
            </a:pPr>
            <a:r>
              <a:rPr lang="en-US" altLang="zh-CN" sz="2800" b="1" dirty="0"/>
              <a:t>10: CART (34 votes)</a:t>
            </a:r>
          </a:p>
        </p:txBody>
      </p:sp>
      <p:sp>
        <p:nvSpPr>
          <p:cNvPr id="6" name="Rectangle 2"/>
          <p:cNvSpPr>
            <a:spLocks noGrp="1" noChangeArrowheads="1"/>
          </p:cNvSpPr>
          <p:nvPr>
            <p:ph type="title"/>
          </p:nvPr>
        </p:nvSpPr>
        <p:spPr>
          <a:xfrm>
            <a:off x="323528" y="116632"/>
            <a:ext cx="8496622" cy="792088"/>
          </a:xfrm>
        </p:spPr>
        <p:txBody>
          <a:bodyPr/>
          <a:lstStyle/>
          <a:p>
            <a:pPr eaLnBrk="1" hangingPunct="1"/>
            <a:r>
              <a:rPr lang="en-US" altLang="zh-CN" sz="2800" dirty="0"/>
              <a:t>Top-10 Algorithm Finally Selected at ICDM</a:t>
            </a:r>
            <a:r>
              <a:rPr lang="en-US" altLang="zh-CN" sz="2800" dirty="0">
                <a:latin typeface="Tahoma" panose="020B0604030504040204" pitchFamily="34" charset="0"/>
              </a:rPr>
              <a:t>’</a:t>
            </a:r>
            <a:r>
              <a:rPr lang="en-US" altLang="zh-CN" sz="2800" dirty="0"/>
              <a:t>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9786" y="1484784"/>
            <a:ext cx="6048672" cy="3416320"/>
          </a:xfrm>
          <a:prstGeom prst="rect">
            <a:avLst/>
          </a:prstGeom>
          <a:noFill/>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en-US" altLang="zh-CN" sz="5400" b="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Data Mining</a:t>
            </a:r>
          </a:p>
          <a:p>
            <a:pPr algn="ctr">
              <a:defRPr/>
            </a:pPr>
            <a:r>
              <a:rPr lang="en-US" altLang="zh-CN" sz="5400" b="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AI</a:t>
            </a:r>
          </a:p>
          <a:p>
            <a:pPr algn="ctr">
              <a:defRPr/>
            </a:pPr>
            <a:r>
              <a:rPr lang="en-US" altLang="zh-CN" sz="5400" b="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Big DATA</a:t>
            </a:r>
          </a:p>
          <a:p>
            <a:pPr algn="ctr">
              <a:defRPr/>
            </a:pPr>
            <a:r>
              <a:rPr lang="en-US" altLang="zh-CN" sz="5400" b="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t>
            </a:r>
            <a:endParaRPr lang="zh-CN" altLang="en-US" sz="5400" b="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灯片编号占位符 2"/>
          <p:cNvSpPr>
            <a:spLocks noGrp="1"/>
          </p:cNvSpPr>
          <p:nvPr>
            <p:ph type="sldNum" sz="quarter" idx="12"/>
          </p:nvPr>
        </p:nvSpPr>
        <p:spPr/>
        <p:txBody>
          <a:bodyPr/>
          <a:lstStyle/>
          <a:p>
            <a:pPr>
              <a:defRPr/>
            </a:pPr>
            <a:fld id="{DC508156-F524-4FDC-951D-380EB68BCB35}" type="slidenum">
              <a:rPr lang="zh-CN" altLang="zh-CN" smtClean="0"/>
              <a:t>8</a:t>
            </a:fld>
            <a:endParaRPr lang="zh-CN"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a:t>参考书</a:t>
            </a:r>
          </a:p>
        </p:txBody>
      </p:sp>
      <p:pic>
        <p:nvPicPr>
          <p:cNvPr id="31747" name="Picture 2"/>
          <p:cNvPicPr>
            <a:picLocks noChangeAspect="1" noChangeArrowheads="1"/>
          </p:cNvPicPr>
          <p:nvPr/>
        </p:nvPicPr>
        <p:blipFill>
          <a:blip r:embed="rId2"/>
          <a:srcRect/>
          <a:stretch>
            <a:fillRect/>
          </a:stretch>
        </p:blipFill>
        <p:spPr bwMode="auto">
          <a:xfrm>
            <a:off x="2699792" y="1365126"/>
            <a:ext cx="2456156" cy="259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3"/>
          <p:cNvPicPr>
            <a:picLocks noChangeAspect="1" noChangeArrowheads="1"/>
          </p:cNvPicPr>
          <p:nvPr/>
        </p:nvPicPr>
        <p:blipFill>
          <a:blip r:embed="rId3" cstate="email"/>
          <a:srcRect/>
          <a:stretch>
            <a:fillRect/>
          </a:stretch>
        </p:blipFill>
        <p:spPr bwMode="auto">
          <a:xfrm>
            <a:off x="5076056" y="2508126"/>
            <a:ext cx="2268245" cy="299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4"/>
          <p:cNvPicPr>
            <a:picLocks noChangeAspect="1" noChangeArrowheads="1"/>
          </p:cNvPicPr>
          <p:nvPr/>
        </p:nvPicPr>
        <p:blipFill>
          <a:blip r:embed="rId4" cstate="email"/>
          <a:srcRect/>
          <a:stretch>
            <a:fillRect/>
          </a:stretch>
        </p:blipFill>
        <p:spPr bwMode="auto">
          <a:xfrm>
            <a:off x="7020272" y="3722489"/>
            <a:ext cx="1899114" cy="281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0" name="TextBox 1"/>
          <p:cNvSpPr txBox="1">
            <a:spLocks noChangeArrowheads="1"/>
          </p:cNvSpPr>
          <p:nvPr/>
        </p:nvSpPr>
        <p:spPr bwMode="auto">
          <a:xfrm>
            <a:off x="395288" y="5873750"/>
            <a:ext cx="3097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rPr>
              <a:t>……</a:t>
            </a: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456" y="1340768"/>
            <a:ext cx="2104502" cy="2908994"/>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5752" y="3858764"/>
            <a:ext cx="1986642" cy="2808312"/>
          </a:xfrm>
          <a:prstGeom prst="rect">
            <a:avLst/>
          </a:prstGeom>
        </p:spPr>
      </p:pic>
      <p:sp>
        <p:nvSpPr>
          <p:cNvPr id="4" name="灯片编号占位符 3"/>
          <p:cNvSpPr>
            <a:spLocks noGrp="1"/>
          </p:cNvSpPr>
          <p:nvPr>
            <p:ph type="sldNum" sz="quarter" idx="12"/>
          </p:nvPr>
        </p:nvSpPr>
        <p:spPr/>
        <p:txBody>
          <a:bodyPr/>
          <a:lstStyle/>
          <a:p>
            <a:pPr>
              <a:defRPr/>
            </a:pPr>
            <a:fld id="{64DB5BE0-B235-44F1-B52F-92B56B68AAB8}" type="slidenum">
              <a:rPr lang="zh-CN" altLang="zh-CN" smtClean="0"/>
              <a:t>9</a:t>
            </a:fld>
            <a:endParaRPr lang="zh-CN" altLang="zh-CN"/>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920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3935</TotalTime>
  <Words>3578</Words>
  <Application>Microsoft Office PowerPoint</Application>
  <PresentationFormat>全屏显示(4:3)</PresentationFormat>
  <Paragraphs>445</Paragraphs>
  <Slides>78</Slides>
  <Notes>14</Notes>
  <HiddenSlides>8</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78</vt:i4>
      </vt:variant>
    </vt:vector>
  </HeadingPairs>
  <TitlesOfParts>
    <vt:vector size="95" baseType="lpstr">
      <vt:lpstr>Helvetica Neue</vt:lpstr>
      <vt:lpstr>等线</vt:lpstr>
      <vt:lpstr>黑体</vt:lpstr>
      <vt:lpstr>楷体</vt:lpstr>
      <vt:lpstr>宋体</vt:lpstr>
      <vt:lpstr>微软雅黑</vt:lpstr>
      <vt:lpstr>Arial</vt:lpstr>
      <vt:lpstr>Calibri</vt:lpstr>
      <vt:lpstr>Franklin Gothic Book</vt:lpstr>
      <vt:lpstr>Perpetua</vt:lpstr>
      <vt:lpstr>Segoe UI Symbol</vt:lpstr>
      <vt:lpstr>Tahoma</vt:lpstr>
      <vt:lpstr>Times New Roman</vt:lpstr>
      <vt:lpstr>verdana</vt:lpstr>
      <vt:lpstr>Wingdings</vt:lpstr>
      <vt:lpstr>Wingdings 2</vt:lpstr>
      <vt:lpstr>平衡</vt:lpstr>
      <vt:lpstr>绪论</vt:lpstr>
      <vt:lpstr>PowerPoint 演示文稿</vt:lpstr>
      <vt:lpstr>0-2 教学安排 </vt:lpstr>
      <vt:lpstr>PowerPoint 演示文稿</vt:lpstr>
      <vt:lpstr>0-2 教学安排</vt:lpstr>
      <vt:lpstr>PowerPoint 演示文稿</vt:lpstr>
      <vt:lpstr>作业上交</vt:lpstr>
      <vt:lpstr>PowerPoint 演示文稿</vt:lpstr>
      <vt:lpstr>参考书</vt:lpstr>
      <vt:lpstr>知识储备</vt:lpstr>
      <vt:lpstr>课后准备</vt:lpstr>
      <vt:lpstr>PowerPoint 演示文稿</vt:lpstr>
      <vt:lpstr>PowerPoint 演示文稿</vt:lpstr>
      <vt:lpstr>Jupyter Notebook</vt:lpstr>
      <vt:lpstr>PowerPoint 演示文稿</vt:lpstr>
      <vt:lpstr>Pycharm环境配置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当前发展背景</vt:lpstr>
      <vt:lpstr>为什么要用数据挖掘</vt:lpstr>
      <vt:lpstr>为什么要用数据挖掘</vt:lpstr>
      <vt:lpstr>为什么要用数据挖掘</vt:lpstr>
      <vt:lpstr>为什么要用数据挖掘</vt:lpstr>
      <vt:lpstr>KDD的出现</vt:lpstr>
      <vt:lpstr>数据挖掘（Data Mining）的出现</vt:lpstr>
      <vt:lpstr>数据挖掘的起源</vt:lpstr>
      <vt:lpstr>多学科交叉的产物</vt:lpstr>
      <vt:lpstr>智能化技术的核心</vt:lpstr>
      <vt:lpstr>数据挖掘用在哪里？</vt:lpstr>
      <vt:lpstr>数据挖掘用在哪里？</vt:lpstr>
      <vt:lpstr>数据挖掘用在哪里？ 数据挖掘和商务智能</vt:lpstr>
      <vt:lpstr>数据挖掘用在哪里？</vt:lpstr>
      <vt:lpstr>数据挖掘用在哪里？</vt:lpstr>
      <vt:lpstr>数据挖掘用在哪里？</vt:lpstr>
      <vt:lpstr>数据挖掘用在哪里？</vt:lpstr>
      <vt:lpstr>数据挖掘用在哪里？</vt:lpstr>
      <vt:lpstr>数据挖掘用在哪里？</vt:lpstr>
      <vt:lpstr>数据挖掘用在哪里？</vt:lpstr>
      <vt:lpstr>1.1 什么是数据挖掘</vt:lpstr>
      <vt:lpstr>1.1 什么是数据挖掘</vt:lpstr>
      <vt:lpstr>数据、信息、知识</vt:lpstr>
      <vt:lpstr>数据、信息、知识</vt:lpstr>
      <vt:lpstr>相关概念</vt:lpstr>
      <vt:lpstr>PowerPoint 演示文稿</vt:lpstr>
      <vt:lpstr>相关概念</vt:lpstr>
      <vt:lpstr>相关概念</vt:lpstr>
      <vt:lpstr>数据挖掘技术上问题</vt:lpstr>
      <vt:lpstr>数据挖掘技术上问题</vt:lpstr>
      <vt:lpstr>数据挖掘技术上问题</vt:lpstr>
      <vt:lpstr>数据挖掘技术上问题</vt:lpstr>
      <vt:lpstr>数据挖掘技术上问题</vt:lpstr>
      <vt:lpstr>数据挖掘技术上问题</vt:lpstr>
      <vt:lpstr>数据挖掘技术上问题</vt:lpstr>
      <vt:lpstr>数据挖掘技术上问题</vt:lpstr>
      <vt:lpstr>数据挖掘技术上问题</vt:lpstr>
      <vt:lpstr>数据挖掘的任务</vt:lpstr>
      <vt:lpstr>数据挖掘的任务</vt:lpstr>
      <vt:lpstr>数据挖掘的任务</vt:lpstr>
      <vt:lpstr>PowerPoint 演示文稿</vt:lpstr>
      <vt:lpstr>PowerPoint 演示文稿</vt:lpstr>
      <vt:lpstr>PowerPoint 演示文稿</vt:lpstr>
      <vt:lpstr>PowerPoint 演示文稿</vt:lpstr>
      <vt:lpstr>数据挖掘的任务</vt:lpstr>
      <vt:lpstr>数据挖掘的任务</vt:lpstr>
      <vt:lpstr>数据挖掘的任务</vt:lpstr>
      <vt:lpstr>数据挖掘的任务</vt:lpstr>
      <vt:lpstr>数据挖掘的任务</vt:lpstr>
      <vt:lpstr>数据挖掘的任务</vt:lpstr>
      <vt:lpstr>数据挖掘的任务</vt:lpstr>
      <vt:lpstr>Top-10 Most Popular DM Algorithms:18 Identified Candidates (I)</vt:lpstr>
      <vt:lpstr>The 18 Identified Candidates (II)</vt:lpstr>
      <vt:lpstr>The 18 Identified Candidates (III)</vt:lpstr>
      <vt:lpstr>Top-10 Algorithm Finally Selected at ICDM’06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数据挖掘导论——数据 ——第二次课 </dc:title>
  <dc:creator>admin</dc:creator>
  <cp:lastModifiedBy>谢 文龙</cp:lastModifiedBy>
  <cp:revision>342</cp:revision>
  <cp:lastPrinted>2017-10-19T10:16:00Z</cp:lastPrinted>
  <dcterms:created xsi:type="dcterms:W3CDTF">2015-05-05T08:02:00Z</dcterms:created>
  <dcterms:modified xsi:type="dcterms:W3CDTF">2022-02-20T11:04:59Z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